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32"/>
  </p:notesMasterIdLst>
  <p:sldIdLst>
    <p:sldId id="256" r:id="rId3"/>
    <p:sldId id="281" r:id="rId4"/>
    <p:sldId id="280" r:id="rId5"/>
    <p:sldId id="275" r:id="rId6"/>
    <p:sldId id="276" r:id="rId7"/>
    <p:sldId id="277" r:id="rId8"/>
    <p:sldId id="278" r:id="rId9"/>
    <p:sldId id="279" r:id="rId10"/>
    <p:sldId id="282" r:id="rId11"/>
    <p:sldId id="283" r:id="rId12"/>
    <p:sldId id="296" r:id="rId13"/>
    <p:sldId id="301" r:id="rId14"/>
    <p:sldId id="300" r:id="rId15"/>
    <p:sldId id="284" r:id="rId16"/>
    <p:sldId id="285" r:id="rId17"/>
    <p:sldId id="286" r:id="rId18"/>
    <p:sldId id="287" r:id="rId19"/>
    <p:sldId id="288" r:id="rId20"/>
    <p:sldId id="305" r:id="rId21"/>
    <p:sldId id="289" r:id="rId22"/>
    <p:sldId id="304" r:id="rId23"/>
    <p:sldId id="302" r:id="rId24"/>
    <p:sldId id="306" r:id="rId25"/>
    <p:sldId id="290" r:id="rId26"/>
    <p:sldId id="291" r:id="rId27"/>
    <p:sldId id="292" r:id="rId28"/>
    <p:sldId id="293" r:id="rId29"/>
    <p:sldId id="294" r:id="rId30"/>
    <p:sldId id="307" r:id="rId3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70" d="100"/>
          <a:sy n="70" d="100"/>
        </p:scale>
        <p:origin x="-156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C9F1A-84D1-46D8-86AB-E97D6325CE31}" type="datetimeFigureOut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62B5A-E859-4676-A68E-0109E36A599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911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425B6-F4DE-4287-84CD-D57907BEDA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2A62-39EF-457F-93F5-DF043AAB90F8}" type="slidenum">
              <a:rPr lang="zh-TW" altLang="en-US" smtClean="0">
                <a:solidFill>
                  <a:prstClr val="black"/>
                </a:solidFill>
              </a:rPr>
              <a:pPr/>
              <a:t>13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758B5-971C-4286-B9C0-FA300C9086DF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AB805-829C-46B5-89B8-CAF22B4D67C4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197D-8872-47D7-825A-4357F6CBA732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05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23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7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51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068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140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24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65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F46F3-46A5-4A6D-97DC-4A43AFE2A820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37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85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3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5CB2-BCB8-4FBF-ADB6-AB731EAA358C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FE75-B404-4FE4-9DAD-04CFAE456FF8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83547-C30B-4542-99A5-E1DEFC84FD7C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CA9C-2BB6-4D43-AF6D-802220088E0E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5F5D-B186-40EB-BCC9-1AFB8A058DE1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4DEA-E005-4DDE-9994-A04A96FCAC00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31C61-EBAF-49B8-8815-2EF9E7AE6C78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A313-6AC0-41CE-B0F2-FF522C1C0B20}" type="datetime1">
              <a:rPr lang="zh-TW" altLang="en-US" smtClean="0"/>
              <a:pPr/>
              <a:t>2012/11/16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2012/11/16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20121127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r>
              <a:rPr lang="zh-TW" altLang="en-US" dirty="0" smtClean="0"/>
              <a:t>的部份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matMultCUDA</a:t>
            </a:r>
            <a:r>
              <a:rPr lang="en-US" altLang="zh-TW" dirty="0" smtClean="0"/>
              <a:t>&lt;&lt;&lt;</a:t>
            </a:r>
            <a:br>
              <a:rPr lang="en-US" altLang="zh-TW" dirty="0" smtClean="0"/>
            </a:br>
            <a:r>
              <a:rPr lang="zh-TW" altLang="en-US" dirty="0" smtClean="0"/>
              <a:t>        </a:t>
            </a:r>
            <a:r>
              <a:rPr lang="en-US" altLang="zh-TW" dirty="0" smtClean="0"/>
              <a:t>n, NUM_THREADS,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n&gt;&gt;&gt;</a:t>
            </a:r>
            <a:br>
              <a:rPr lang="en-US" altLang="zh-TW" dirty="0" smtClean="0"/>
            </a:br>
            <a:r>
              <a:rPr lang="en-US" altLang="zh-TW" dirty="0" smtClean="0"/>
              <a:t>        (ac,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pitch_a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pitch_b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(float), n);</a:t>
            </a:r>
          </a:p>
          <a:p>
            <a:r>
              <a:rPr lang="en-US" altLang="zh-TW" dirty="0" smtClean="0"/>
              <a:t>cudaMemcpy2D(c,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cc, </a:t>
            </a:r>
            <a:r>
              <a:rPr lang="en-US" altLang="zh-TW" dirty="0" err="1" smtClean="0">
                <a:solidFill>
                  <a:srgbClr val="FF0000"/>
                </a:solidFill>
              </a:rPr>
              <a:t>pitch_c</a:t>
            </a:r>
            <a:r>
              <a:rPr lang="en-US" altLang="zh-TW" dirty="0" smtClean="0"/>
              <a:t>,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cudaMemcpyDeviceToHost</a:t>
            </a:r>
            <a:r>
              <a:rPr lang="en-US" altLang="zh-TW" dirty="0" smtClean="0"/>
              <a:t>);</a:t>
            </a:r>
          </a:p>
          <a:p>
            <a:r>
              <a:rPr lang="en-US" altLang="zh-TW" dirty="0" smtClean="0"/>
              <a:t>Kernel</a:t>
            </a:r>
            <a:r>
              <a:rPr lang="zh-TW" altLang="en-US" dirty="0" smtClean="0"/>
              <a:t>不需修改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5661248"/>
            <a:ext cx="321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Pitch_c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4096</a:t>
            </a:r>
            <a:r>
              <a:rPr lang="zh-TW" altLang="en-US" dirty="0" smtClean="0"/>
              <a:t>，</a:t>
            </a:r>
            <a:r>
              <a:rPr lang="en-US" altLang="zh-TW" dirty="0" smtClean="0"/>
              <a:t>size of float</a:t>
            </a:r>
            <a:r>
              <a:rPr lang="zh-TW" altLang="en-US" dirty="0" smtClean="0"/>
              <a:t>為</a:t>
            </a:r>
            <a:r>
              <a:rPr lang="en-US" altLang="zh-TW" dirty="0" smtClean="0"/>
              <a:t>4</a:t>
            </a:r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size_t</a:t>
            </a:r>
            <a:r>
              <a:rPr lang="zh-TW" altLang="en-US" dirty="0" smtClean="0"/>
              <a:t>：</a:t>
            </a:r>
            <a:r>
              <a:rPr lang="en-US" altLang="zh-TW" dirty="0" err="1"/>
              <a:t>size_t</a:t>
            </a:r>
            <a:r>
              <a:rPr lang="en-US" altLang="zh-TW" dirty="0"/>
              <a:t> corresponds to the integral data type returned by the language operator </a:t>
            </a:r>
            <a:r>
              <a:rPr lang="en-US" altLang="zh-TW" dirty="0" err="1"/>
              <a:t>sizeof</a:t>
            </a:r>
            <a:r>
              <a:rPr lang="en-US" altLang="zh-TW" dirty="0"/>
              <a:t> and is defined in the &lt;</a:t>
            </a:r>
            <a:r>
              <a:rPr lang="en-US" altLang="zh-TW" dirty="0" err="1"/>
              <a:t>cstring</a:t>
            </a:r>
            <a:r>
              <a:rPr lang="en-US" altLang="zh-TW" dirty="0"/>
              <a:t>&gt; header file (among others) as an unsigned integral type</a:t>
            </a:r>
            <a:r>
              <a:rPr lang="en-US" altLang="zh-TW" dirty="0" smtClean="0"/>
              <a:t>.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是一種定義「大小」的型態，是回傳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(XX)</a:t>
            </a:r>
            <a:r>
              <a:rPr lang="zh-TW" altLang="en-US" dirty="0" smtClean="0"/>
              <a:t>的值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3166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連續記憶體的概念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以前一個</a:t>
            </a:r>
            <a:r>
              <a:rPr lang="en-US" altLang="zh-TW" dirty="0" smtClean="0"/>
              <a:t>1+2+…+10000</a:t>
            </a:r>
            <a:r>
              <a:rPr lang="zh-TW" altLang="en-US" dirty="0" smtClean="0"/>
              <a:t>的程式為例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259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結果比較</a:t>
            </a:r>
            <a:endParaRPr lang="zh-TW" altLang="en-US" dirty="0"/>
          </a:p>
        </p:txBody>
      </p:sp>
      <p:pic>
        <p:nvPicPr>
          <p:cNvPr id="4" name="圖片 3" descr="2012-08-18_1949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180" y="1844824"/>
            <a:ext cx="6372225" cy="41719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1861238"/>
            <a:ext cx="5112569" cy="417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33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first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220072" y="5805264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0.1250   (16.00 GFLOPS)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67544" y="5877272"/>
            <a:ext cx="298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GFLOPS</a:t>
            </a:r>
            <a:r>
              <a:rPr lang="zh-TW" altLang="en-US" dirty="0" smtClean="0">
                <a:solidFill>
                  <a:srgbClr val="0070C0"/>
                </a:solidFill>
              </a:rPr>
              <a:t>與網站誤差非常大，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與前次相比也沒有提高。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TW" altLang="en-US" dirty="0" smtClean="0"/>
              <a:t>之前的作法需要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+n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次的記憶體讀取，和 </a:t>
            </a:r>
            <a:r>
              <a:rPr lang="en-US" altLang="zh-TW" dirty="0" smtClean="0"/>
              <a:t>n</a:t>
            </a:r>
            <a:r>
              <a:rPr lang="en-US" altLang="zh-TW" baseline="30000" dirty="0" smtClean="0"/>
              <a:t>2 </a:t>
            </a:r>
            <a:r>
              <a:rPr lang="zh-TW" altLang="en-US" dirty="0" smtClean="0"/>
              <a:t>次的記憶體寫入動作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由於 </a:t>
            </a:r>
            <a:r>
              <a:rPr lang="en-US" altLang="zh-TW" dirty="0" smtClean="0"/>
              <a:t>n = 1000</a:t>
            </a:r>
            <a:r>
              <a:rPr lang="zh-TW" altLang="en-US" dirty="0" smtClean="0"/>
              <a:t>，每個數字的大小是 </a:t>
            </a:r>
            <a:r>
              <a:rPr lang="en-US" altLang="zh-TW" dirty="0" smtClean="0"/>
              <a:t>32 bits</a:t>
            </a:r>
            <a:r>
              <a:rPr lang="zh-TW" altLang="en-US" dirty="0" smtClean="0"/>
              <a:t>，總記憶體存取資料量約為 </a:t>
            </a:r>
            <a:r>
              <a:rPr lang="en-US" altLang="zh-TW" dirty="0" smtClean="0"/>
              <a:t>4GB</a:t>
            </a:r>
            <a:r>
              <a:rPr lang="zh-TW" altLang="en-US" dirty="0" smtClean="0"/>
              <a:t>。除以實際執行的時間 </a:t>
            </a:r>
            <a:r>
              <a:rPr lang="en-US" altLang="zh-TW" dirty="0" smtClean="0"/>
              <a:t>0.125 </a:t>
            </a:r>
            <a:r>
              <a:rPr lang="zh-TW" altLang="en-US" dirty="0" smtClean="0"/>
              <a:t>秒，得到的頻寬數值是約 </a:t>
            </a:r>
            <a:r>
              <a:rPr lang="en-US" altLang="zh-TW" dirty="0" smtClean="0"/>
              <a:t>32GB/s</a:t>
            </a:r>
            <a:r>
              <a:rPr lang="zh-TW" altLang="en-US" dirty="0" smtClean="0"/>
              <a:t>，已接近 </a:t>
            </a:r>
            <a:r>
              <a:rPr lang="en-US" altLang="zh-TW" dirty="0" err="1" smtClean="0"/>
              <a:t>GeForce</a:t>
            </a:r>
            <a:r>
              <a:rPr lang="en-US" altLang="zh-TW" dirty="0" smtClean="0"/>
              <a:t> 8800GT </a:t>
            </a:r>
            <a:r>
              <a:rPr lang="zh-TW" altLang="en-US" dirty="0" smtClean="0"/>
              <a:t>顯示記憶體的頻寬</a:t>
            </a:r>
            <a:endParaRPr lang="en-US" altLang="zh-TW" dirty="0" smtClean="0"/>
          </a:p>
          <a:p>
            <a:pPr>
              <a:lnSpc>
                <a:spcPct val="110000"/>
              </a:lnSpc>
            </a:pPr>
            <a:r>
              <a:rPr lang="zh-TW" altLang="en-US" dirty="0" smtClean="0"/>
              <a:t>　　這個程式的效率，受限於記憶體頻寬</a:t>
            </a:r>
            <a:endParaRPr lang="zh-TW" altLang="en-US" dirty="0"/>
          </a:p>
        </p:txBody>
      </p:sp>
      <p:cxnSp>
        <p:nvCxnSpPr>
          <p:cNvPr id="5" name="直線單箭頭接點 4"/>
          <p:cNvCxnSpPr/>
          <p:nvPr/>
        </p:nvCxnSpPr>
        <p:spPr>
          <a:xfrm>
            <a:off x="971600" y="551723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539552" y="5949280"/>
            <a:ext cx="5425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以我們做出的數值計算，只有達到</a:t>
            </a:r>
            <a:r>
              <a:rPr lang="en-US" altLang="zh-TW" dirty="0" smtClean="0">
                <a:solidFill>
                  <a:srgbClr val="0070C0"/>
                </a:solidFill>
              </a:rPr>
              <a:t>5.2GB/s</a:t>
            </a:r>
            <a:r>
              <a:rPr lang="zh-TW" altLang="en-US" dirty="0" smtClean="0">
                <a:solidFill>
                  <a:srgbClr val="0070C0"/>
                </a:solidFill>
              </a:rPr>
              <a:t>的頻寬；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>
                <a:solidFill>
                  <a:srgbClr val="0070C0"/>
                </a:solidFill>
              </a:rPr>
              <a:t>以我們的顯示卡規格來說，應有</a:t>
            </a:r>
            <a:r>
              <a:rPr lang="en-US" altLang="zh-TW" dirty="0" smtClean="0">
                <a:solidFill>
                  <a:srgbClr val="0070C0"/>
                </a:solidFill>
              </a:rPr>
              <a:t>28.5GB/s</a:t>
            </a:r>
            <a:r>
              <a:rPr lang="zh-TW" altLang="en-US" dirty="0" smtClean="0">
                <a:solidFill>
                  <a:srgbClr val="0070C0"/>
                </a:solidFill>
              </a:rPr>
              <a:t>的頻寬才對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blocking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把整個矩陣乘法的動作，切割成很多小矩陣的乘法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例如：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計算 </a:t>
            </a:r>
            <a:r>
              <a:rPr lang="en-US" altLang="zh-TW" dirty="0" smtClean="0"/>
              <a:t>C </a:t>
            </a:r>
            <a:r>
              <a:rPr lang="zh-TW" altLang="en-US" dirty="0" smtClean="0"/>
              <a:t>矩陣的 </a:t>
            </a:r>
            <a:r>
              <a:rPr lang="en-US" altLang="zh-TW" dirty="0" smtClean="0"/>
              <a:t>(0, 0) ~ (15, 15) </a:t>
            </a:r>
            <a:r>
              <a:rPr lang="zh-TW" altLang="en-US" dirty="0" smtClean="0"/>
              <a:t>的值，可把它想成：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A(0~15, 0~15) * B(0~15, 0~15) + A(0~15,16~31) * B(16~31, 0~15)+ A(0~15, 32~47) * B(32~47, 0~15) + ...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把兩個小矩陣載入到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，則小矩陣本身的乘法就不需要再存取任何外部的記憶體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所以，假設小矩陣的大小是 </a:t>
            </a:r>
            <a:r>
              <a:rPr lang="en-US" altLang="zh-TW" dirty="0" smtClean="0"/>
              <a:t>k</a:t>
            </a:r>
            <a:r>
              <a:rPr lang="zh-TW" altLang="en-US" dirty="0" smtClean="0"/>
              <a:t>，則實際上需要的記憶體存取次數就會變成約 </a:t>
            </a:r>
            <a:r>
              <a:rPr lang="en-US" altLang="zh-TW" dirty="0" smtClean="0"/>
              <a:t>2k</a:t>
            </a:r>
            <a:r>
              <a:rPr lang="en-US" altLang="zh-TW" baseline="30000" dirty="0" smtClean="0"/>
              <a:t>2</a:t>
            </a:r>
            <a:r>
              <a:rPr lang="en-US" altLang="zh-TW" dirty="0" smtClean="0"/>
              <a:t>(n/k)</a:t>
            </a:r>
            <a:r>
              <a:rPr lang="en-US" altLang="zh-TW" baseline="30000" dirty="0" smtClean="0"/>
              <a:t>3</a:t>
            </a:r>
            <a:r>
              <a:rPr lang="zh-TW" altLang="en-US" dirty="0" smtClean="0"/>
              <a:t> </a:t>
            </a:r>
            <a:r>
              <a:rPr lang="en-US" altLang="zh-TW" dirty="0" smtClean="0"/>
              <a:t>= 2n</a:t>
            </a:r>
            <a:r>
              <a:rPr lang="en-US" altLang="zh-TW" baseline="30000" dirty="0" smtClean="0"/>
              <a:t>3</a:t>
            </a:r>
            <a:r>
              <a:rPr lang="en-US" altLang="zh-TW" dirty="0" smtClean="0"/>
              <a:t>/k</a:t>
            </a:r>
          </a:p>
          <a:p>
            <a:pPr>
              <a:lnSpc>
                <a:spcPct val="120000"/>
              </a:lnSpc>
            </a:pPr>
            <a:r>
              <a:rPr lang="zh-TW" altLang="en-US" dirty="0" smtClean="0"/>
              <a:t>每個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有 </a:t>
            </a:r>
            <a:r>
              <a:rPr lang="en-US" altLang="zh-TW" dirty="0" smtClean="0"/>
              <a:t>16x16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threads</a:t>
            </a:r>
            <a:r>
              <a:rPr lang="zh-TW" altLang="en-US" dirty="0" smtClean="0"/>
              <a:t>，再建立 </a:t>
            </a:r>
            <a:r>
              <a:rPr lang="en-US" altLang="zh-TW" dirty="0" smtClean="0"/>
              <a:t>(n/16)x(n/16) </a:t>
            </a:r>
            <a:r>
              <a:rPr lang="zh-TW" altLang="en-US" dirty="0" smtClean="0"/>
              <a:t>個 </a:t>
            </a:r>
            <a:r>
              <a:rPr lang="en-US" altLang="zh-TW" dirty="0" smtClean="0"/>
              <a:t>blocks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 </a:t>
            </a:r>
            <a:r>
              <a:rPr lang="en-US" altLang="zh-TW" dirty="0" smtClean="0"/>
              <a:t>kernel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bx</a:t>
            </a:r>
            <a:r>
              <a:rPr lang="en-US" altLang="zh-TW" sz="2200" dirty="0" smtClean="0"/>
              <a:t> = (n + BLOCK_SIZE - 1) / BLOCK_SIZE;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dim3 blocks(</a:t>
            </a:r>
            <a:r>
              <a:rPr lang="en-US" altLang="zh-TW" sz="2200" dirty="0" err="1" smtClean="0"/>
              <a:t>bx</a:t>
            </a:r>
            <a:r>
              <a:rPr lang="en-US" altLang="zh-TW" sz="2200" dirty="0" smtClean="0"/>
              <a:t>, </a:t>
            </a:r>
            <a:r>
              <a:rPr lang="en-US" altLang="zh-TW" sz="2200" dirty="0" err="1" smtClean="0"/>
              <a:t>bx</a:t>
            </a:r>
            <a:r>
              <a:rPr lang="en-US" altLang="zh-TW" sz="2200" dirty="0" smtClean="0"/>
              <a:t>);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dim3 threads(BLOCK_SIZE, BLOCK_SIZE);</a:t>
            </a:r>
            <a:br>
              <a:rPr lang="en-US" altLang="zh-TW" sz="2200" dirty="0" smtClean="0"/>
            </a:br>
            <a:r>
              <a:rPr lang="en-US" altLang="zh-TW" sz="2200" dirty="0" err="1" smtClean="0"/>
              <a:t>matMultCUDA</a:t>
            </a:r>
            <a:r>
              <a:rPr lang="en-US" altLang="zh-TW" sz="2200" dirty="0" smtClean="0"/>
              <a:t>&lt;&lt;&lt;blocks, threads&gt;&gt;&gt;(ac, </a:t>
            </a:r>
            <a:r>
              <a:rPr lang="en-US" altLang="zh-TW" sz="2200" dirty="0" err="1" smtClean="0"/>
              <a:t>pitch_a</a:t>
            </a:r>
            <a:r>
              <a:rPr lang="en-US" altLang="zh-TW" sz="2200" dirty="0" smtClean="0"/>
              <a:t> / </a:t>
            </a:r>
            <a:r>
              <a:rPr lang="en-US" altLang="zh-TW" sz="2200" dirty="0" err="1" smtClean="0"/>
              <a:t>sizeof</a:t>
            </a:r>
            <a:r>
              <a:rPr lang="en-US" altLang="zh-TW" sz="2200" dirty="0" smtClean="0"/>
              <a:t>(float),</a:t>
            </a:r>
            <a:r>
              <a:rPr lang="zh-TW" altLang="en-US" sz="2200" dirty="0" smtClean="0"/>
              <a:t> </a:t>
            </a:r>
            <a:r>
              <a:rPr lang="en-US" altLang="zh-TW" sz="2200" dirty="0" err="1" smtClean="0"/>
              <a:t>bc</a:t>
            </a:r>
            <a:r>
              <a:rPr lang="en-US" altLang="zh-TW" sz="2200" dirty="0" smtClean="0"/>
              <a:t>, </a:t>
            </a:r>
            <a:r>
              <a:rPr lang="en-US" altLang="zh-TW" sz="2200" dirty="0" err="1" smtClean="0"/>
              <a:t>pitch_b</a:t>
            </a:r>
            <a:r>
              <a:rPr lang="en-US" altLang="zh-TW" sz="2200" dirty="0" smtClean="0"/>
              <a:t> / </a:t>
            </a:r>
            <a:r>
              <a:rPr lang="en-US" altLang="zh-TW" sz="2200" dirty="0" err="1" smtClean="0"/>
              <a:t>sizeof</a:t>
            </a:r>
            <a:r>
              <a:rPr lang="en-US" altLang="zh-TW" sz="2200" dirty="0" smtClean="0"/>
              <a:t>(float), cc, </a:t>
            </a:r>
            <a:r>
              <a:rPr lang="en-US" altLang="zh-TW" sz="2200" dirty="0" err="1" smtClean="0"/>
              <a:t>pitch_c</a:t>
            </a:r>
            <a:r>
              <a:rPr lang="en-US" altLang="zh-TW" sz="2200" dirty="0" smtClean="0"/>
              <a:t> / </a:t>
            </a:r>
            <a:r>
              <a:rPr lang="en-US" altLang="zh-TW" sz="2200" dirty="0" err="1" smtClean="0"/>
              <a:t>sizeof</a:t>
            </a:r>
            <a:r>
              <a:rPr lang="en-US" altLang="zh-TW" sz="2200" dirty="0" smtClean="0"/>
              <a:t>(float), n);</a:t>
            </a:r>
          </a:p>
          <a:p>
            <a:pPr>
              <a:lnSpc>
                <a:spcPct val="160000"/>
              </a:lnSpc>
            </a:pPr>
            <a:r>
              <a:rPr lang="en-US" altLang="zh-TW" sz="2200" dirty="0" smtClean="0"/>
              <a:t>BLOCK_SIZE </a:t>
            </a:r>
            <a:r>
              <a:rPr lang="zh-TW" altLang="en-US" sz="2200" dirty="0" smtClean="0"/>
              <a:t>則是定義成 </a:t>
            </a:r>
            <a:r>
              <a:rPr lang="en-US" altLang="zh-TW" sz="2200" dirty="0" smtClean="0"/>
              <a:t>16</a:t>
            </a:r>
          </a:p>
          <a:p>
            <a:pPr>
              <a:lnSpc>
                <a:spcPct val="160000"/>
              </a:lnSpc>
            </a:pPr>
            <a:r>
              <a:rPr lang="en-US" altLang="zh-TW" sz="2200" dirty="0" smtClean="0"/>
              <a:t>dim3 </a:t>
            </a:r>
            <a:r>
              <a:rPr lang="zh-TW" altLang="en-US" sz="2200" dirty="0" smtClean="0"/>
              <a:t>是 </a:t>
            </a:r>
            <a:r>
              <a:rPr lang="en-US" altLang="zh-TW" sz="2200" dirty="0" smtClean="0"/>
              <a:t>CUDA </a:t>
            </a:r>
            <a:r>
              <a:rPr lang="zh-TW" altLang="en-US" sz="2200" dirty="0" smtClean="0"/>
              <a:t>的一種資料型態，表示一個 </a:t>
            </a:r>
            <a:r>
              <a:rPr lang="en-US" altLang="zh-TW" sz="2200" dirty="0" smtClean="0"/>
              <a:t>3D </a:t>
            </a:r>
            <a:r>
              <a:rPr lang="zh-TW" altLang="en-US" sz="2200" dirty="0" smtClean="0"/>
              <a:t>的向量。以 </a:t>
            </a:r>
            <a:r>
              <a:rPr lang="en-US" altLang="zh-TW" sz="2200" dirty="0" smtClean="0"/>
              <a:t>dim3 </a:t>
            </a:r>
            <a:r>
              <a:rPr lang="zh-TW" altLang="en-US" sz="2200" dirty="0" smtClean="0"/>
              <a:t>來建立 </a:t>
            </a:r>
            <a:r>
              <a:rPr lang="en-US" altLang="zh-TW" sz="2200" dirty="0" smtClean="0"/>
              <a:t>16x16 </a:t>
            </a:r>
            <a:r>
              <a:rPr lang="zh-TW" altLang="en-US" sz="2200" dirty="0" smtClean="0"/>
              <a:t>個 </a:t>
            </a:r>
            <a:r>
              <a:rPr lang="en-US" altLang="zh-TW" sz="2200" dirty="0" smtClean="0"/>
              <a:t>threads </a:t>
            </a:r>
            <a:r>
              <a:rPr lang="zh-TW" altLang="en-US" sz="2200" dirty="0" smtClean="0"/>
              <a:t>的 </a:t>
            </a:r>
            <a:r>
              <a:rPr lang="en-US" altLang="zh-TW" sz="2200" dirty="0" smtClean="0"/>
              <a:t>block</a:t>
            </a:r>
            <a:r>
              <a:rPr lang="zh-TW" altLang="en-US" sz="2200" dirty="0" smtClean="0"/>
              <a:t>，和 </a:t>
            </a:r>
            <a:r>
              <a:rPr lang="en-US" altLang="zh-TW" sz="2200" dirty="0" smtClean="0"/>
              <a:t>(n/16)x(n/16) </a:t>
            </a:r>
            <a:r>
              <a:rPr lang="zh-TW" altLang="en-US" sz="2200" dirty="0" smtClean="0"/>
              <a:t>個 </a:t>
            </a:r>
            <a:r>
              <a:rPr lang="en-US" altLang="zh-TW" sz="2200" dirty="0" smtClean="0"/>
              <a:t>blocks</a:t>
            </a:r>
            <a:r>
              <a:rPr lang="zh-TW" altLang="en-US" sz="2200" dirty="0" smtClean="0"/>
              <a:t>。</a:t>
            </a:r>
            <a:endParaRPr lang="zh-TW" altLang="en-US" sz="2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223590" y="1475492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tx2">
                    <a:lumMod val="75000"/>
                  </a:schemeClr>
                </a:solidFill>
              </a:rPr>
              <a:t>[n/16] </a:t>
            </a:r>
            <a:r>
              <a:rPr lang="zh-TW" altLang="en-US" dirty="0" smtClean="0">
                <a:solidFill>
                  <a:schemeClr val="tx2">
                    <a:lumMod val="75000"/>
                  </a:schemeClr>
                </a:solidFill>
              </a:rPr>
              <a:t>取高斯</a:t>
            </a:r>
            <a:endParaRPr lang="zh-TW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05680" y="980728"/>
            <a:ext cx="8686800" cy="568863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TW" sz="2200" dirty="0" smtClean="0"/>
              <a:t>__global__ static void </a:t>
            </a:r>
            <a:r>
              <a:rPr lang="en-US" altLang="zh-TW" sz="2200" dirty="0" err="1" smtClean="0"/>
              <a:t>matMultCUDA</a:t>
            </a:r>
            <a:r>
              <a:rPr lang="en-US" altLang="zh-TW" sz="2200" dirty="0" smtClean="0"/>
              <a:t>(const float* a, </a:t>
            </a:r>
            <a:r>
              <a:rPr lang="en-US" altLang="zh-TW" sz="2200" dirty="0" err="1" smtClean="0"/>
              <a:t>size_t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lda</a:t>
            </a:r>
            <a:r>
              <a:rPr lang="en-US" altLang="zh-TW" sz="2200" dirty="0" smtClean="0"/>
              <a:t>,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const float* b, </a:t>
            </a:r>
            <a:r>
              <a:rPr lang="en-US" altLang="zh-TW" sz="2200" dirty="0" err="1" smtClean="0"/>
              <a:t>size_t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ldb</a:t>
            </a:r>
            <a:r>
              <a:rPr lang="en-US" altLang="zh-TW" sz="2200" dirty="0" smtClean="0"/>
              <a:t>, float* c, </a:t>
            </a:r>
            <a:r>
              <a:rPr lang="en-US" altLang="zh-TW" sz="2200" dirty="0" err="1" smtClean="0"/>
              <a:t>size_t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ldc</a:t>
            </a:r>
            <a:r>
              <a:rPr lang="en-US" altLang="zh-TW" sz="2200" dirty="0" smtClean="0"/>
              <a:t>,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n)</a:t>
            </a:r>
            <a:br>
              <a:rPr lang="en-US" altLang="zh-TW" sz="2200" dirty="0" smtClean="0"/>
            </a:br>
            <a:r>
              <a:rPr lang="en-US" altLang="zh-TW" sz="2200" dirty="0" smtClean="0"/>
              <a:t>    {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__shared__ float </a:t>
            </a:r>
            <a:r>
              <a:rPr lang="en-US" altLang="zh-TW" sz="2200" dirty="0" err="1" smtClean="0"/>
              <a:t>matA</a:t>
            </a:r>
            <a:r>
              <a:rPr lang="en-US" altLang="zh-TW" sz="2200" dirty="0" smtClean="0"/>
              <a:t>[BLOCK_SIZE][BLOCK_SIZE];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__shared__ float </a:t>
            </a:r>
            <a:r>
              <a:rPr lang="en-US" altLang="zh-TW" sz="2200" dirty="0" err="1" smtClean="0"/>
              <a:t>matB</a:t>
            </a:r>
            <a:r>
              <a:rPr lang="en-US" altLang="zh-TW" sz="2200" dirty="0" smtClean="0"/>
              <a:t>[BLOCK_SIZE][BLOCK_SIZE];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const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tidc</a:t>
            </a:r>
            <a:r>
              <a:rPr lang="en-US" altLang="zh-TW" sz="2200" dirty="0" smtClean="0"/>
              <a:t> = </a:t>
            </a:r>
            <a:r>
              <a:rPr lang="en-US" altLang="zh-TW" sz="2200" dirty="0" err="1" smtClean="0"/>
              <a:t>threadIdx.x</a:t>
            </a:r>
            <a:r>
              <a:rPr lang="en-US" altLang="zh-TW" sz="2200" dirty="0" smtClean="0"/>
              <a:t>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const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tidr</a:t>
            </a:r>
            <a:r>
              <a:rPr lang="en-US" altLang="zh-TW" sz="2200" dirty="0" smtClean="0"/>
              <a:t> = </a:t>
            </a:r>
            <a:r>
              <a:rPr lang="en-US" altLang="zh-TW" sz="2200" dirty="0" err="1" smtClean="0"/>
              <a:t>threadIdx.y</a:t>
            </a:r>
            <a:r>
              <a:rPr lang="en-US" altLang="zh-TW" sz="2200" dirty="0" smtClean="0"/>
              <a:t>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const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bidc</a:t>
            </a:r>
            <a:r>
              <a:rPr lang="en-US" altLang="zh-TW" sz="2200" dirty="0" smtClean="0"/>
              <a:t> = </a:t>
            </a:r>
            <a:r>
              <a:rPr lang="en-US" altLang="zh-TW" sz="2200" dirty="0" err="1" smtClean="0"/>
              <a:t>blockIdx.x</a:t>
            </a:r>
            <a:r>
              <a:rPr lang="en-US" altLang="zh-TW" sz="2200" dirty="0" smtClean="0"/>
              <a:t> * BLOCK_SIZE;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const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bidr</a:t>
            </a:r>
            <a:r>
              <a:rPr lang="en-US" altLang="zh-TW" sz="2200" dirty="0" smtClean="0"/>
              <a:t> = </a:t>
            </a:r>
            <a:r>
              <a:rPr lang="en-US" altLang="zh-TW" sz="2200" dirty="0" err="1" smtClean="0"/>
              <a:t>blockIdx.y</a:t>
            </a:r>
            <a:r>
              <a:rPr lang="en-US" altLang="zh-TW" sz="2200" dirty="0" smtClean="0"/>
              <a:t> * BLOCK_SIZE;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</a:t>
            </a:r>
            <a:r>
              <a:rPr lang="en-US" altLang="zh-TW" sz="2200" dirty="0" err="1" smtClean="0"/>
              <a:t>int</a:t>
            </a:r>
            <a:r>
              <a:rPr lang="en-US" altLang="zh-TW" sz="2200" dirty="0" smtClean="0"/>
              <a:t> </a:t>
            </a:r>
            <a:r>
              <a:rPr lang="en-US" altLang="zh-TW" sz="2200" dirty="0" err="1" smtClean="0"/>
              <a:t>i</a:t>
            </a:r>
            <a:r>
              <a:rPr lang="en-US" altLang="zh-TW" sz="2200" dirty="0" smtClean="0"/>
              <a:t>, j;</a:t>
            </a:r>
            <a:br>
              <a:rPr lang="en-US" altLang="zh-TW" sz="2200" dirty="0" smtClean="0"/>
            </a:b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float results = 0;</a:t>
            </a:r>
            <a:br>
              <a:rPr lang="en-US" altLang="zh-TW" sz="2200" dirty="0" smtClean="0"/>
            </a:br>
            <a:r>
              <a:rPr lang="en-US" altLang="zh-TW" sz="2200" dirty="0" smtClean="0"/>
              <a:t>        float comp = 0;</a:t>
            </a:r>
            <a:br>
              <a:rPr lang="en-US" altLang="zh-TW" sz="2200" dirty="0" smtClean="0"/>
            </a:br>
            <a:endParaRPr lang="zh-TW" altLang="en-US" sz="22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3882688" y="5085184"/>
            <a:ext cx="52613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threadIdx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變數可以取得</a:t>
            </a:r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threadIdx.x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和 </a:t>
            </a:r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threadIdx.y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，</a:t>
            </a:r>
            <a:endParaRPr lang="en-US" altLang="zh-TW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範圍分別是 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0 ~ 15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。</a:t>
            </a:r>
            <a:endParaRPr lang="en-US" altLang="zh-TW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blockIdx.x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和 </a:t>
            </a:r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blockIdx.y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變數也是同樣的情形，</a:t>
            </a:r>
            <a:endParaRPr lang="en-US" altLang="zh-TW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範圍分別是 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0 ~ n/16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。</a:t>
            </a:r>
            <a:endParaRPr lang="zh-TW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13376"/>
          </a:xfrm>
        </p:spPr>
        <p:txBody>
          <a:bodyPr>
            <a:noAutofit/>
          </a:bodyPr>
          <a:lstStyle/>
          <a:p>
            <a:r>
              <a:rPr lang="en-US" altLang="zh-TW" sz="1400" dirty="0" smtClean="0"/>
              <a:t>for(j = 0; j &lt; n; j += BLOCK_SIZE) {</a:t>
            </a:r>
            <a:br>
              <a:rPr lang="en-US" altLang="zh-TW" sz="1400" dirty="0" smtClean="0"/>
            </a:br>
            <a:r>
              <a:rPr lang="en-US" altLang="zh-TW" sz="1400" dirty="0" smtClean="0"/>
              <a:t>           </a:t>
            </a:r>
            <a:r>
              <a:rPr lang="en-US" altLang="zh-TW" sz="1400" dirty="0" smtClean="0">
                <a:solidFill>
                  <a:srgbClr val="C00000"/>
                </a:solidFill>
              </a:rPr>
              <a:t> if(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tidr</a:t>
            </a:r>
            <a:r>
              <a:rPr lang="en-US" altLang="zh-TW" sz="1400" dirty="0" smtClean="0">
                <a:solidFill>
                  <a:srgbClr val="C0000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bidr</a:t>
            </a:r>
            <a:r>
              <a:rPr lang="en-US" altLang="zh-TW" sz="1400" dirty="0" smtClean="0">
                <a:solidFill>
                  <a:srgbClr val="C00000"/>
                </a:solidFill>
              </a:rPr>
              <a:t> &lt; n &amp;&amp;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tidc</a:t>
            </a:r>
            <a:r>
              <a:rPr lang="en-US" altLang="zh-TW" sz="1400" dirty="0" smtClean="0">
                <a:solidFill>
                  <a:srgbClr val="C00000"/>
                </a:solidFill>
              </a:rPr>
              <a:t> + j &lt; n) {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     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matA</a:t>
            </a:r>
            <a:r>
              <a:rPr lang="en-US" altLang="zh-TW" sz="1400" dirty="0" smtClean="0">
                <a:solidFill>
                  <a:srgbClr val="C00000"/>
                </a:solidFill>
              </a:rPr>
              <a:t>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tidr</a:t>
            </a:r>
            <a:r>
              <a:rPr lang="en-US" altLang="zh-TW" sz="1400" dirty="0" smtClean="0">
                <a:solidFill>
                  <a:srgbClr val="C0000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tidc</a:t>
            </a:r>
            <a:r>
              <a:rPr lang="en-US" altLang="zh-TW" sz="1400" dirty="0" smtClean="0">
                <a:solidFill>
                  <a:srgbClr val="C00000"/>
                </a:solidFill>
              </a:rPr>
              <a:t>] = a[(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tidr</a:t>
            </a:r>
            <a:r>
              <a:rPr lang="en-US" altLang="zh-TW" sz="1400" dirty="0" smtClean="0">
                <a:solidFill>
                  <a:srgbClr val="C0000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bidr</a:t>
            </a:r>
            <a:r>
              <a:rPr lang="en-US" altLang="zh-TW" sz="1400" dirty="0" smtClean="0">
                <a:solidFill>
                  <a:srgbClr val="C00000"/>
                </a:solidFill>
              </a:rPr>
              <a:t>) *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lda</a:t>
            </a:r>
            <a:r>
              <a:rPr lang="en-US" altLang="zh-TW" sz="1400" dirty="0" smtClean="0">
                <a:solidFill>
                  <a:srgbClr val="C0000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tidc</a:t>
            </a:r>
            <a:r>
              <a:rPr lang="en-US" altLang="zh-TW" sz="1400" dirty="0" smtClean="0">
                <a:solidFill>
                  <a:srgbClr val="C00000"/>
                </a:solidFill>
              </a:rPr>
              <a:t> + j];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}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else {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         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matA</a:t>
            </a:r>
            <a:r>
              <a:rPr lang="en-US" altLang="zh-TW" sz="1400" dirty="0" smtClean="0">
                <a:solidFill>
                  <a:srgbClr val="C00000"/>
                </a:solidFill>
              </a:rPr>
              <a:t>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tidr</a:t>
            </a:r>
            <a:r>
              <a:rPr lang="en-US" altLang="zh-TW" sz="1400" dirty="0" smtClean="0">
                <a:solidFill>
                  <a:srgbClr val="C0000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tidc</a:t>
            </a:r>
            <a:r>
              <a:rPr lang="en-US" altLang="zh-TW" sz="1400" dirty="0" smtClean="0">
                <a:solidFill>
                  <a:srgbClr val="C00000"/>
                </a:solidFill>
              </a:rPr>
              <a:t>] = 0;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}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   </a:t>
            </a:r>
            <a:r>
              <a:rPr lang="en-US" altLang="zh-TW" sz="1400" dirty="0" smtClean="0">
                <a:solidFill>
                  <a:srgbClr val="0070C0"/>
                </a:solidFill>
              </a:rPr>
              <a:t> if(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 + j &lt; n &amp;&amp;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bidc</a:t>
            </a:r>
            <a:r>
              <a:rPr lang="en-US" altLang="zh-TW" sz="1400" dirty="0" smtClean="0">
                <a:solidFill>
                  <a:srgbClr val="0070C0"/>
                </a:solidFill>
              </a:rPr>
              <a:t> &lt; n) {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         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matB</a:t>
            </a:r>
            <a:r>
              <a:rPr lang="en-US" altLang="zh-TW" sz="1400" dirty="0" smtClean="0">
                <a:solidFill>
                  <a:srgbClr val="0070C0"/>
                </a:solidFill>
              </a:rPr>
              <a:t>[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] = b[(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 + j) *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ldb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bidc</a:t>
            </a:r>
            <a:r>
              <a:rPr lang="en-US" altLang="zh-TW" sz="1400" dirty="0" smtClean="0">
                <a:solidFill>
                  <a:srgbClr val="0070C0"/>
                </a:solidFill>
              </a:rPr>
              <a:t>];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      }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      else {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         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matB</a:t>
            </a:r>
            <a:r>
              <a:rPr lang="en-US" altLang="zh-TW" sz="1400" dirty="0" smtClean="0">
                <a:solidFill>
                  <a:srgbClr val="0070C0"/>
                </a:solidFill>
              </a:rPr>
              <a:t>[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] = 0;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      }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      __</a:t>
            </a:r>
            <a:r>
              <a:rPr lang="en-US" altLang="zh-TW" sz="1400" dirty="0" err="1" smtClean="0"/>
              <a:t>syncthreads</a:t>
            </a:r>
            <a:r>
              <a:rPr lang="en-US" altLang="zh-TW" sz="1400" dirty="0" smtClean="0"/>
              <a:t>();</a:t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   </a:t>
            </a:r>
            <a:r>
              <a:rPr lang="en-US" altLang="zh-TW" sz="1400" dirty="0" smtClean="0">
                <a:solidFill>
                  <a:srgbClr val="C00000"/>
                </a:solidFill>
              </a:rPr>
              <a:t> for(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i</a:t>
            </a:r>
            <a:r>
              <a:rPr lang="en-US" altLang="zh-TW" sz="1400" dirty="0" smtClean="0">
                <a:solidFill>
                  <a:srgbClr val="C00000"/>
                </a:solidFill>
              </a:rPr>
              <a:t> = 0;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i</a:t>
            </a:r>
            <a:r>
              <a:rPr lang="en-US" altLang="zh-TW" sz="1400" dirty="0" smtClean="0">
                <a:solidFill>
                  <a:srgbClr val="C00000"/>
                </a:solidFill>
              </a:rPr>
              <a:t> &lt; BLOCK_SIZE;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i</a:t>
            </a:r>
            <a:r>
              <a:rPr lang="en-US" altLang="zh-TW" sz="1400" dirty="0" smtClean="0">
                <a:solidFill>
                  <a:srgbClr val="C00000"/>
                </a:solidFill>
              </a:rPr>
              <a:t>++) {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          float t;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      comp -=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matA</a:t>
            </a:r>
            <a:r>
              <a:rPr lang="en-US" altLang="zh-TW" sz="1400" dirty="0" smtClean="0">
                <a:solidFill>
                  <a:srgbClr val="C00000"/>
                </a:solidFill>
              </a:rPr>
              <a:t>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tidr</a:t>
            </a:r>
            <a:r>
              <a:rPr lang="en-US" altLang="zh-TW" sz="1400" dirty="0" smtClean="0">
                <a:solidFill>
                  <a:srgbClr val="C0000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i</a:t>
            </a:r>
            <a:r>
              <a:rPr lang="en-US" altLang="zh-TW" sz="1400" dirty="0" smtClean="0">
                <a:solidFill>
                  <a:srgbClr val="C00000"/>
                </a:solidFill>
              </a:rPr>
              <a:t>] * 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matB</a:t>
            </a:r>
            <a:r>
              <a:rPr lang="en-US" altLang="zh-TW" sz="1400" dirty="0" smtClean="0">
                <a:solidFill>
                  <a:srgbClr val="C00000"/>
                </a:solidFill>
              </a:rPr>
              <a:t>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i</a:t>
            </a:r>
            <a:r>
              <a:rPr lang="en-US" altLang="zh-TW" sz="1400" dirty="0" smtClean="0">
                <a:solidFill>
                  <a:srgbClr val="C00000"/>
                </a:solidFill>
              </a:rPr>
              <a:t>][</a:t>
            </a:r>
            <a:r>
              <a:rPr lang="en-US" altLang="zh-TW" sz="1400" dirty="0" err="1" smtClean="0">
                <a:solidFill>
                  <a:srgbClr val="C00000"/>
                </a:solidFill>
              </a:rPr>
              <a:t>tidc</a:t>
            </a:r>
            <a:r>
              <a:rPr lang="en-US" altLang="zh-TW" sz="1400" dirty="0" smtClean="0">
                <a:solidFill>
                  <a:srgbClr val="C00000"/>
                </a:solidFill>
              </a:rPr>
              <a:t>];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    t = results - comp;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    comp = (t - results) + comp;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          results = t;</a:t>
            </a:r>
            <a:br>
              <a:rPr lang="en-US" altLang="zh-TW" sz="1400" dirty="0" smtClean="0">
                <a:solidFill>
                  <a:srgbClr val="C00000"/>
                </a:solidFill>
              </a:rPr>
            </a:br>
            <a:r>
              <a:rPr lang="en-US" altLang="zh-TW" sz="1400" dirty="0" smtClean="0">
                <a:solidFill>
                  <a:srgbClr val="C00000"/>
                </a:solidFill>
              </a:rPr>
              <a:t>            }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      __</a:t>
            </a:r>
            <a:r>
              <a:rPr lang="en-US" altLang="zh-TW" sz="1400" dirty="0" err="1" smtClean="0"/>
              <a:t>syncthreads</a:t>
            </a:r>
            <a:r>
              <a:rPr lang="en-US" altLang="zh-TW" sz="1400" dirty="0" smtClean="0"/>
              <a:t>();</a:t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}</a:t>
            </a:r>
            <a:br>
              <a:rPr lang="en-US" altLang="zh-TW" sz="1400" dirty="0" smtClean="0"/>
            </a:br>
            <a:r>
              <a:rPr lang="en-US" altLang="zh-TW" sz="1400" dirty="0" smtClean="0">
                <a:solidFill>
                  <a:srgbClr val="0070C0"/>
                </a:solidFill>
              </a:rPr>
              <a:t/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  if(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bidr</a:t>
            </a:r>
            <a:r>
              <a:rPr lang="en-US" altLang="zh-TW" sz="1400" dirty="0" smtClean="0">
                <a:solidFill>
                  <a:srgbClr val="0070C0"/>
                </a:solidFill>
              </a:rPr>
              <a:t> &lt; n &amp;&amp;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bidc</a:t>
            </a:r>
            <a:r>
              <a:rPr lang="en-US" altLang="zh-TW" sz="1400" dirty="0" smtClean="0">
                <a:solidFill>
                  <a:srgbClr val="0070C0"/>
                </a:solidFill>
              </a:rPr>
              <a:t> &lt; n) {</a:t>
            </a:r>
            <a:br>
              <a:rPr lang="en-US" altLang="zh-TW" sz="1400" dirty="0" smtClean="0">
                <a:solidFill>
                  <a:srgbClr val="0070C0"/>
                </a:solidFill>
              </a:rPr>
            </a:br>
            <a:r>
              <a:rPr lang="en-US" altLang="zh-TW" sz="1400" dirty="0" smtClean="0">
                <a:solidFill>
                  <a:srgbClr val="0070C0"/>
                </a:solidFill>
              </a:rPr>
              <a:t>            c[(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tidr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bidr</a:t>
            </a:r>
            <a:r>
              <a:rPr lang="en-US" altLang="zh-TW" sz="1400" dirty="0" smtClean="0">
                <a:solidFill>
                  <a:srgbClr val="0070C0"/>
                </a:solidFill>
              </a:rPr>
              <a:t>) *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ldc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tidc</a:t>
            </a:r>
            <a:r>
              <a:rPr lang="en-US" altLang="zh-TW" sz="1400" dirty="0" smtClean="0">
                <a:solidFill>
                  <a:srgbClr val="0070C0"/>
                </a:solidFill>
              </a:rPr>
              <a:t> + </a:t>
            </a:r>
            <a:r>
              <a:rPr lang="en-US" altLang="zh-TW" sz="1400" dirty="0" err="1" smtClean="0">
                <a:solidFill>
                  <a:srgbClr val="0070C0"/>
                </a:solidFill>
              </a:rPr>
              <a:t>bidc</a:t>
            </a:r>
            <a:r>
              <a:rPr lang="en-US" altLang="zh-TW" sz="1400" dirty="0" smtClean="0">
                <a:solidFill>
                  <a:srgbClr val="0070C0"/>
                </a:solidFill>
              </a:rPr>
              <a:t>] = results;</a:t>
            </a:r>
            <a:r>
              <a:rPr lang="en-US" altLang="zh-TW" sz="1400" dirty="0" smtClean="0"/>
              <a:t/>
            </a:r>
            <a:br>
              <a:rPr lang="en-US" altLang="zh-TW" sz="1400" dirty="0" smtClean="0"/>
            </a:br>
            <a:r>
              <a:rPr lang="en-US" altLang="zh-TW" sz="1400" dirty="0" smtClean="0"/>
              <a:t>        }</a:t>
            </a:r>
            <a:endParaRPr lang="zh-TW" altLang="en-US" sz="1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507636" y="764704"/>
            <a:ext cx="2952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C00000"/>
                </a:solidFill>
              </a:rPr>
              <a:t>把</a:t>
            </a:r>
            <a:r>
              <a:rPr lang="en-US" altLang="zh-TW" dirty="0" smtClean="0">
                <a:solidFill>
                  <a:srgbClr val="C00000"/>
                </a:solidFill>
              </a:rPr>
              <a:t>A</a:t>
            </a:r>
            <a:r>
              <a:rPr lang="zh-TW" altLang="en-US" dirty="0" smtClean="0">
                <a:solidFill>
                  <a:srgbClr val="C00000"/>
                </a:solidFill>
              </a:rPr>
              <a:t>矩陣讀進</a:t>
            </a:r>
            <a:r>
              <a:rPr lang="en-US" altLang="zh-TW" dirty="0" smtClean="0">
                <a:solidFill>
                  <a:srgbClr val="C00000"/>
                </a:solidFill>
              </a:rPr>
              <a:t>shared memory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508104" y="2060848"/>
            <a:ext cx="294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把</a:t>
            </a:r>
            <a:r>
              <a:rPr lang="en-US" altLang="zh-TW" dirty="0" smtClean="0">
                <a:solidFill>
                  <a:srgbClr val="0070C0"/>
                </a:solidFill>
              </a:rPr>
              <a:t>B</a:t>
            </a:r>
            <a:r>
              <a:rPr lang="zh-TW" altLang="en-US" dirty="0" smtClean="0">
                <a:solidFill>
                  <a:srgbClr val="0070C0"/>
                </a:solidFill>
              </a:rPr>
              <a:t>矩陣讀進</a:t>
            </a:r>
            <a:r>
              <a:rPr lang="en-US" altLang="zh-TW" dirty="0" smtClean="0">
                <a:solidFill>
                  <a:srgbClr val="0070C0"/>
                </a:solidFill>
              </a:rPr>
              <a:t>shared memory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8104" y="3861048"/>
            <a:ext cx="2111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solidFill>
                  <a:srgbClr val="C00000"/>
                </a:solidFill>
              </a:rPr>
              <a:t>進行</a:t>
            </a:r>
            <a:r>
              <a:rPr lang="en-US" altLang="zh-TW" dirty="0" smtClean="0">
                <a:solidFill>
                  <a:srgbClr val="C00000"/>
                </a:solidFill>
              </a:rPr>
              <a:t>A B</a:t>
            </a:r>
            <a:r>
              <a:rPr lang="zh-TW" altLang="en-US" dirty="0" smtClean="0">
                <a:solidFill>
                  <a:srgbClr val="C00000"/>
                </a:solidFill>
              </a:rPr>
              <a:t>兩矩陣相乘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5580112" y="5661248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把計算結果放入</a:t>
            </a:r>
            <a:r>
              <a:rPr lang="en-US" altLang="zh-TW" dirty="0" smtClean="0">
                <a:solidFill>
                  <a:srgbClr val="0070C0"/>
                </a:solidFill>
              </a:rPr>
              <a:t>C</a:t>
            </a:r>
            <a:r>
              <a:rPr lang="zh-TW" altLang="en-US" dirty="0" smtClean="0">
                <a:solidFill>
                  <a:srgbClr val="0070C0"/>
                </a:solidFill>
              </a:rPr>
              <a:t>矩陣</a:t>
            </a:r>
            <a:endParaRPr lang="zh-TW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接續上次未解決的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小程式</a:t>
            </a:r>
            <a:r>
              <a:rPr lang="en-US" altLang="zh-TW" dirty="0" smtClean="0"/>
              <a:t>…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980728"/>
            <a:ext cx="8686800" cy="554461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TW" sz="2000" dirty="0" smtClean="0"/>
              <a:t>for(j = 0; j &lt; n; j += BLOCK_SIZE) {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     if(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bidr</a:t>
            </a:r>
            <a:r>
              <a:rPr lang="en-US" altLang="zh-TW" sz="2000" dirty="0" smtClean="0"/>
              <a:t> &lt; n &amp;&amp; 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 + j &lt; n) {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      </a:t>
            </a:r>
            <a:r>
              <a:rPr lang="en-US" altLang="zh-TW" sz="2000" dirty="0" err="1" smtClean="0"/>
              <a:t>matA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][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] = a[(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bidr</a:t>
            </a:r>
            <a:r>
              <a:rPr lang="en-US" altLang="zh-TW" sz="2000" dirty="0" smtClean="0"/>
              <a:t>) * </a:t>
            </a:r>
            <a:r>
              <a:rPr lang="en-US" altLang="zh-TW" sz="2000" dirty="0" err="1" smtClean="0"/>
              <a:t>lda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 + j];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}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else {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          </a:t>
            </a:r>
            <a:r>
              <a:rPr lang="en-US" altLang="zh-TW" sz="2000" dirty="0" err="1" smtClean="0"/>
              <a:t>matA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][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] = 0;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}</a:t>
            </a:r>
            <a:r>
              <a:rPr lang="zh-TW" altLang="en-US" sz="2000" dirty="0" smtClean="0"/>
              <a:t>        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5580112" y="764704"/>
            <a:ext cx="3563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</a:rPr>
              <a:t>矩陣的大小不一定會是 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</a:rPr>
              <a:t>16 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</a:rPr>
              <a:t>的倍數，</a:t>
            </a:r>
            <a:endParaRPr lang="en-US" altLang="zh-TW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</a:rPr>
              <a:t>因此需要使用 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</a:rPr>
              <a:t>if 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</a:rPr>
              <a:t>判斷式檢查是否超出矩陣範圍</a:t>
            </a:r>
            <a:endParaRPr lang="zh-TW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1" name="內容版面配置區 4"/>
          <p:cNvGraphicFramePr>
            <a:graphicFrameLocks/>
          </p:cNvGraphicFramePr>
          <p:nvPr/>
        </p:nvGraphicFramePr>
        <p:xfrm>
          <a:off x="5004048" y="2420889"/>
          <a:ext cx="3600000" cy="3600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/>
                <a:gridCol w="900000"/>
                <a:gridCol w="900000"/>
                <a:gridCol w="900000"/>
              </a:tblGrid>
              <a:tr h="90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900199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" name="弧形 31"/>
          <p:cNvSpPr/>
          <p:nvPr/>
        </p:nvSpPr>
        <p:spPr>
          <a:xfrm rot="10800000">
            <a:off x="4618392" y="1988841"/>
            <a:ext cx="2761920" cy="2575831"/>
          </a:xfrm>
          <a:prstGeom prst="arc">
            <a:avLst>
              <a:gd name="adj1" fmla="val 18891650"/>
              <a:gd name="adj2" fmla="val 2563203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弧形 32"/>
          <p:cNvSpPr/>
          <p:nvPr/>
        </p:nvSpPr>
        <p:spPr>
          <a:xfrm rot="9605429">
            <a:off x="4844383" y="4114426"/>
            <a:ext cx="914400" cy="914400"/>
          </a:xfrm>
          <a:prstGeom prst="arc">
            <a:avLst>
              <a:gd name="adj1" fmla="val 19824649"/>
              <a:gd name="adj2" fmla="val 4209021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橢圓 33"/>
          <p:cNvSpPr/>
          <p:nvPr/>
        </p:nvSpPr>
        <p:spPr>
          <a:xfrm>
            <a:off x="5580112" y="4869161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5" name="直線接點 34"/>
          <p:cNvCxnSpPr/>
          <p:nvPr/>
        </p:nvCxnSpPr>
        <p:spPr>
          <a:xfrm>
            <a:off x="5004048" y="4941169"/>
            <a:ext cx="576064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6" name="文字方塊 35"/>
          <p:cNvSpPr txBox="1"/>
          <p:nvPr/>
        </p:nvSpPr>
        <p:spPr>
          <a:xfrm>
            <a:off x="3923928" y="3068961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bidr</a:t>
            </a:r>
            <a:endParaRPr lang="zh-TW" altLang="en-US" sz="2400" dirty="0"/>
          </a:p>
        </p:txBody>
      </p:sp>
      <p:sp>
        <p:nvSpPr>
          <p:cNvPr id="37" name="文字方塊 36"/>
          <p:cNvSpPr txBox="1"/>
          <p:nvPr/>
        </p:nvSpPr>
        <p:spPr>
          <a:xfrm>
            <a:off x="4283968" y="4293097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tidr</a:t>
            </a:r>
            <a:endParaRPr lang="zh-TW" altLang="en-US" sz="2400" dirty="0"/>
          </a:p>
        </p:txBody>
      </p:sp>
      <p:sp>
        <p:nvSpPr>
          <p:cNvPr id="38" name="文字方塊 37"/>
          <p:cNvSpPr txBox="1"/>
          <p:nvPr/>
        </p:nvSpPr>
        <p:spPr>
          <a:xfrm>
            <a:off x="4932040" y="455151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err="1" smtClean="0"/>
              <a:t>tidc</a:t>
            </a:r>
            <a:endParaRPr lang="zh-TW" altLang="en-US" sz="2400" dirty="0"/>
          </a:p>
        </p:txBody>
      </p:sp>
      <p:sp>
        <p:nvSpPr>
          <p:cNvPr id="39" name="矩形 38"/>
          <p:cNvSpPr/>
          <p:nvPr/>
        </p:nvSpPr>
        <p:spPr>
          <a:xfrm>
            <a:off x="536265" y="4797152"/>
            <a:ext cx="1815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tidc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threadIdx.x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6265" y="4437112"/>
            <a:ext cx="179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tidr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threadIdx.y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6265" y="4077072"/>
            <a:ext cx="3099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bidr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blockIdx.y</a:t>
            </a:r>
            <a:r>
              <a:rPr lang="en-US" altLang="zh-TW" dirty="0" smtClean="0">
                <a:solidFill>
                  <a:schemeClr val="tx2"/>
                </a:solidFill>
              </a:rPr>
              <a:t> * BLOCK_SIZE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42" name="橢圓 41"/>
          <p:cNvSpPr/>
          <p:nvPr/>
        </p:nvSpPr>
        <p:spPr>
          <a:xfrm>
            <a:off x="6444208" y="4869161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308304" y="4869161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8244408" y="4869161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弧形 44"/>
          <p:cNvSpPr/>
          <p:nvPr/>
        </p:nvSpPr>
        <p:spPr>
          <a:xfrm rot="21168940">
            <a:off x="5561693" y="4437113"/>
            <a:ext cx="914400" cy="914400"/>
          </a:xfrm>
          <a:prstGeom prst="arc">
            <a:avLst>
              <a:gd name="adj1" fmla="val 1143886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弧形 45"/>
          <p:cNvSpPr/>
          <p:nvPr/>
        </p:nvSpPr>
        <p:spPr>
          <a:xfrm rot="21168940">
            <a:off x="6484331" y="4418694"/>
            <a:ext cx="914400" cy="914400"/>
          </a:xfrm>
          <a:prstGeom prst="arc">
            <a:avLst>
              <a:gd name="adj1" fmla="val 11438864"/>
              <a:gd name="adj2" fmla="val 651175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弧形 46"/>
          <p:cNvSpPr/>
          <p:nvPr/>
        </p:nvSpPr>
        <p:spPr>
          <a:xfrm rot="21168940">
            <a:off x="7361893" y="4418694"/>
            <a:ext cx="914400" cy="914400"/>
          </a:xfrm>
          <a:prstGeom prst="arc">
            <a:avLst>
              <a:gd name="adj1" fmla="val 11438864"/>
              <a:gd name="adj2" fmla="val 412565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文字方塊 47"/>
          <p:cNvSpPr txBox="1"/>
          <p:nvPr/>
        </p:nvSpPr>
        <p:spPr>
          <a:xfrm>
            <a:off x="6012160" y="4005065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6948264" y="4005065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50" name="文字方塊 49"/>
          <p:cNvSpPr txBox="1"/>
          <p:nvPr/>
        </p:nvSpPr>
        <p:spPr>
          <a:xfrm>
            <a:off x="7841988" y="4005065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6660232" y="6093296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dirty="0" smtClean="0"/>
              <a:t>A</a:t>
            </a:r>
            <a:endParaRPr lang="zh-TW" altLang="en-US" sz="3200" dirty="0"/>
          </a:p>
        </p:txBody>
      </p:sp>
      <p:sp>
        <p:nvSpPr>
          <p:cNvPr id="53" name="文字方塊 52"/>
          <p:cNvSpPr txBox="1"/>
          <p:nvPr/>
        </p:nvSpPr>
        <p:spPr>
          <a:xfrm>
            <a:off x="217923" y="5661248"/>
            <a:ext cx="4354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A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是一維矩陣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所以要乘以</a:t>
            </a:r>
            <a:r>
              <a:rPr lang="en-US" altLang="zh-TW" dirty="0" err="1" smtClean="0">
                <a:solidFill>
                  <a:schemeClr val="tx2">
                    <a:lumMod val="50000"/>
                  </a:schemeClr>
                </a:solidFill>
              </a:rPr>
              <a:t>lda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變成真正位置</a:t>
            </a:r>
            <a:endParaRPr lang="zh-TW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1763688" y="332656"/>
            <a:ext cx="45026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>
                <a:solidFill>
                  <a:srgbClr val="C00000"/>
                </a:solidFill>
              </a:rPr>
              <a:t>(</a:t>
            </a:r>
            <a:r>
              <a:rPr lang="zh-TW" altLang="en-US" sz="2000" dirty="0" smtClean="0">
                <a:solidFill>
                  <a:srgbClr val="C00000"/>
                </a:solidFill>
              </a:rPr>
              <a:t>把</a:t>
            </a:r>
            <a:r>
              <a:rPr lang="en-US" altLang="zh-TW" sz="2000" dirty="0" smtClean="0">
                <a:solidFill>
                  <a:srgbClr val="C00000"/>
                </a:solidFill>
              </a:rPr>
              <a:t>A</a:t>
            </a:r>
            <a:r>
              <a:rPr lang="zh-TW" altLang="en-US" sz="2000" dirty="0" smtClean="0">
                <a:solidFill>
                  <a:srgbClr val="C00000"/>
                </a:solidFill>
              </a:rPr>
              <a:t>的一個小矩陣讀進 </a:t>
            </a:r>
            <a:r>
              <a:rPr lang="en-US" altLang="zh-TW" sz="2000" dirty="0" smtClean="0">
                <a:solidFill>
                  <a:srgbClr val="C00000"/>
                </a:solidFill>
              </a:rPr>
              <a:t>shared memory)</a:t>
            </a:r>
            <a:endParaRPr lang="zh-TW" alt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991269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sz="2000" dirty="0" smtClean="0"/>
              <a:t> </a:t>
            </a:r>
            <a:r>
              <a:rPr lang="en-US" altLang="zh-TW" sz="2000" dirty="0" smtClean="0"/>
              <a:t>if(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 + j &lt; n &amp;&amp; 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bidc</a:t>
            </a:r>
            <a:r>
              <a:rPr lang="en-US" altLang="zh-TW" sz="2000" dirty="0" smtClean="0"/>
              <a:t> &lt; n) {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          </a:t>
            </a:r>
            <a:r>
              <a:rPr lang="en-US" altLang="zh-TW" sz="2000" dirty="0" err="1" smtClean="0"/>
              <a:t>matB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][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] = b[(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 + j) * </a:t>
            </a:r>
            <a:r>
              <a:rPr lang="en-US" altLang="zh-TW" sz="2000" dirty="0" err="1" smtClean="0"/>
              <a:t>ldb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 + </a:t>
            </a:r>
            <a:r>
              <a:rPr lang="en-US" altLang="zh-TW" sz="2000" dirty="0" err="1" smtClean="0"/>
              <a:t>bidc</a:t>
            </a:r>
            <a:r>
              <a:rPr lang="en-US" altLang="zh-TW" sz="2000" dirty="0" smtClean="0"/>
              <a:t>];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}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else {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          </a:t>
            </a:r>
            <a:r>
              <a:rPr lang="en-US" altLang="zh-TW" sz="2000" dirty="0" err="1" smtClean="0"/>
              <a:t>matB</a:t>
            </a:r>
            <a:r>
              <a:rPr lang="en-US" altLang="zh-TW" sz="2000" dirty="0" smtClean="0"/>
              <a:t>[</a:t>
            </a:r>
            <a:r>
              <a:rPr lang="en-US" altLang="zh-TW" sz="2000" dirty="0" err="1" smtClean="0"/>
              <a:t>tidr</a:t>
            </a:r>
            <a:r>
              <a:rPr lang="en-US" altLang="zh-TW" sz="2000" dirty="0" smtClean="0"/>
              <a:t>][</a:t>
            </a:r>
            <a:r>
              <a:rPr lang="en-US" altLang="zh-TW" sz="2000" dirty="0" err="1" smtClean="0"/>
              <a:t>tidc</a:t>
            </a:r>
            <a:r>
              <a:rPr lang="en-US" altLang="zh-TW" sz="2000" dirty="0" smtClean="0"/>
              <a:t>] = 0;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      }</a:t>
            </a:r>
            <a:br>
              <a:rPr lang="en-US" altLang="zh-TW" sz="2000" dirty="0" smtClean="0"/>
            </a:br>
            <a:r>
              <a:rPr lang="en-US" altLang="zh-TW" sz="2000" dirty="0" smtClean="0"/>
              <a:t>            __</a:t>
            </a:r>
            <a:r>
              <a:rPr lang="en-US" altLang="zh-TW" sz="2000" dirty="0" err="1" smtClean="0"/>
              <a:t>syncthreads</a:t>
            </a:r>
            <a:r>
              <a:rPr lang="en-US" altLang="zh-TW" sz="2000" dirty="0" smtClean="0"/>
              <a:t>();</a:t>
            </a:r>
            <a:br>
              <a:rPr lang="en-US" altLang="zh-TW" sz="2000" dirty="0" smtClean="0"/>
            </a:br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/>
        </p:nvGraphicFramePr>
        <p:xfrm>
          <a:off x="4571999" y="2924945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/>
                <a:gridCol w="900000"/>
                <a:gridCol w="900000"/>
                <a:gridCol w="900000"/>
              </a:tblGrid>
              <a:tr h="90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00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弧形 6"/>
          <p:cNvSpPr/>
          <p:nvPr/>
        </p:nvSpPr>
        <p:spPr>
          <a:xfrm rot="16200000">
            <a:off x="4118916" y="2585941"/>
            <a:ext cx="2761920" cy="2575831"/>
          </a:xfrm>
          <a:prstGeom prst="arc">
            <a:avLst>
              <a:gd name="adj1" fmla="val 18891650"/>
              <a:gd name="adj2" fmla="val 2563203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5148064" y="2060848"/>
            <a:ext cx="708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bidc</a:t>
            </a:r>
            <a:endParaRPr lang="zh-TW" altLang="en-US" sz="2400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6372200" y="2996952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tidr</a:t>
            </a:r>
            <a:endParaRPr lang="zh-TW" altLang="en-US" sz="2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6372200" y="227687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err="1" smtClean="0"/>
              <a:t>tidc</a:t>
            </a:r>
            <a:endParaRPr lang="zh-TW" altLang="en-US" sz="2400" dirty="0"/>
          </a:p>
        </p:txBody>
      </p:sp>
      <p:sp>
        <p:nvSpPr>
          <p:cNvPr id="9" name="橢圓 8"/>
          <p:cNvSpPr/>
          <p:nvPr/>
        </p:nvSpPr>
        <p:spPr>
          <a:xfrm rot="5400000">
            <a:off x="6980149" y="3573016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 rot="5400000">
            <a:off x="6980149" y="4437112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 rot="5400000">
            <a:off x="6980149" y="5301208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 rot="5400000">
            <a:off x="6980149" y="6237312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弧形 16"/>
          <p:cNvSpPr/>
          <p:nvPr/>
        </p:nvSpPr>
        <p:spPr>
          <a:xfrm rot="4968940">
            <a:off x="6569805" y="3554597"/>
            <a:ext cx="914400" cy="914400"/>
          </a:xfrm>
          <a:prstGeom prst="arc">
            <a:avLst>
              <a:gd name="adj1" fmla="val 1143886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弧形 17"/>
          <p:cNvSpPr/>
          <p:nvPr/>
        </p:nvSpPr>
        <p:spPr>
          <a:xfrm rot="4968940">
            <a:off x="6588224" y="4477235"/>
            <a:ext cx="914400" cy="914400"/>
          </a:xfrm>
          <a:prstGeom prst="arc">
            <a:avLst>
              <a:gd name="adj1" fmla="val 11438864"/>
              <a:gd name="adj2" fmla="val 651175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弧形 18"/>
          <p:cNvSpPr/>
          <p:nvPr/>
        </p:nvSpPr>
        <p:spPr>
          <a:xfrm rot="4968940">
            <a:off x="6588224" y="5354797"/>
            <a:ext cx="914400" cy="914400"/>
          </a:xfrm>
          <a:prstGeom prst="arc">
            <a:avLst>
              <a:gd name="adj1" fmla="val 11438864"/>
              <a:gd name="adj2" fmla="val 412565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7556218" y="3903433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7556218" y="4839537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7556218" y="5733261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B050"/>
                </a:solidFill>
              </a:rPr>
              <a:t>j</a:t>
            </a:r>
            <a:endParaRPr lang="zh-TW" altLang="en-US" sz="2400" dirty="0">
              <a:solidFill>
                <a:srgbClr val="00B050"/>
              </a:solidFill>
            </a:endParaRPr>
          </a:p>
        </p:txBody>
      </p:sp>
      <p:sp>
        <p:nvSpPr>
          <p:cNvPr id="25" name="弧形 24"/>
          <p:cNvSpPr/>
          <p:nvPr/>
        </p:nvSpPr>
        <p:spPr>
          <a:xfrm rot="18806252">
            <a:off x="6273306" y="2754043"/>
            <a:ext cx="914400" cy="914400"/>
          </a:xfrm>
          <a:prstGeom prst="arc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0" name="直線接點 29"/>
          <p:cNvCxnSpPr>
            <a:endCxn id="9" idx="6"/>
          </p:cNvCxnSpPr>
          <p:nvPr/>
        </p:nvCxnSpPr>
        <p:spPr>
          <a:xfrm flipH="1">
            <a:off x="7016153" y="2943019"/>
            <a:ext cx="9246" cy="70200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文字方塊 30"/>
          <p:cNvSpPr txBox="1"/>
          <p:nvPr/>
        </p:nvSpPr>
        <p:spPr>
          <a:xfrm>
            <a:off x="3851920" y="5949280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dirty="0" smtClean="0"/>
              <a:t>B</a:t>
            </a:r>
            <a:endParaRPr lang="zh-TW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536265" y="4797152"/>
            <a:ext cx="1815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tidc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threadIdx.x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6265" y="4437112"/>
            <a:ext cx="179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tidr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threadIdx.y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6265" y="4077072"/>
            <a:ext cx="3141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err="1" smtClean="0">
                <a:solidFill>
                  <a:schemeClr val="tx2"/>
                </a:solidFill>
              </a:rPr>
              <a:t>bidrc</a:t>
            </a:r>
            <a:r>
              <a:rPr lang="en-US" altLang="zh-TW" dirty="0" smtClean="0">
                <a:solidFill>
                  <a:schemeClr val="tx2"/>
                </a:solidFill>
              </a:rPr>
              <a:t> = </a:t>
            </a:r>
            <a:r>
              <a:rPr lang="en-US" altLang="zh-TW" dirty="0" err="1" smtClean="0">
                <a:solidFill>
                  <a:schemeClr val="tx2"/>
                </a:solidFill>
              </a:rPr>
              <a:t>blockIdx.x</a:t>
            </a:r>
            <a:r>
              <a:rPr lang="en-US" altLang="zh-TW" dirty="0" smtClean="0">
                <a:solidFill>
                  <a:schemeClr val="tx2"/>
                </a:solidFill>
              </a:rPr>
              <a:t> * BLOCK_SIZE</a:t>
            </a:r>
            <a:endParaRPr lang="zh-TW" altLang="en-US" dirty="0">
              <a:solidFill>
                <a:schemeClr val="tx2"/>
              </a:solidFill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1763688" y="332656"/>
            <a:ext cx="45026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>
                <a:solidFill>
                  <a:srgbClr val="C00000"/>
                </a:solidFill>
              </a:rPr>
              <a:t>(</a:t>
            </a:r>
            <a:r>
              <a:rPr lang="zh-TW" altLang="en-US" sz="2000" dirty="0" smtClean="0">
                <a:solidFill>
                  <a:srgbClr val="C00000"/>
                </a:solidFill>
              </a:rPr>
              <a:t>把</a:t>
            </a:r>
            <a:r>
              <a:rPr lang="en-US" altLang="zh-TW" sz="2000" dirty="0" smtClean="0">
                <a:solidFill>
                  <a:srgbClr val="C00000"/>
                </a:solidFill>
              </a:rPr>
              <a:t>B</a:t>
            </a:r>
            <a:r>
              <a:rPr lang="zh-TW" altLang="en-US" sz="2000" dirty="0" smtClean="0">
                <a:solidFill>
                  <a:srgbClr val="C00000"/>
                </a:solidFill>
              </a:rPr>
              <a:t>的一個小矩陣讀進 </a:t>
            </a:r>
            <a:r>
              <a:rPr lang="en-US" altLang="zh-TW" sz="2000" dirty="0" smtClean="0">
                <a:solidFill>
                  <a:srgbClr val="C00000"/>
                </a:solidFill>
              </a:rPr>
              <a:t>shared memory)</a:t>
            </a:r>
            <a:endParaRPr lang="zh-TW" alt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958011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 for(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 = 0; 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 &lt; BLOCK_SIZE; 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++) {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          float t;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        comp -= </a:t>
            </a:r>
            <a:r>
              <a:rPr lang="en-US" altLang="zh-TW" sz="2400" dirty="0" err="1" smtClean="0"/>
              <a:t>matA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tidr</a:t>
            </a:r>
            <a:r>
              <a:rPr lang="en-US" altLang="zh-TW" sz="2400" dirty="0" smtClean="0"/>
              <a:t>][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] * </a:t>
            </a:r>
            <a:r>
              <a:rPr lang="en-US" altLang="zh-TW" sz="2400" dirty="0" err="1" smtClean="0"/>
              <a:t>matB</a:t>
            </a:r>
            <a:r>
              <a:rPr lang="en-US" altLang="zh-TW" sz="2400" dirty="0" smtClean="0"/>
              <a:t>[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][</a:t>
            </a:r>
            <a:r>
              <a:rPr lang="en-US" altLang="zh-TW" sz="2400" dirty="0" err="1" smtClean="0"/>
              <a:t>tidc</a:t>
            </a:r>
            <a:r>
              <a:rPr lang="en-US" altLang="zh-TW" sz="2400" dirty="0" smtClean="0"/>
              <a:t>];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        t = results - comp;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        comp = (t - results) + comp;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          results = t;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    }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      __</a:t>
            </a:r>
            <a:r>
              <a:rPr lang="en-US" altLang="zh-TW" sz="2400" dirty="0" err="1" smtClean="0"/>
              <a:t>syncthreads</a:t>
            </a:r>
            <a:r>
              <a:rPr lang="en-US" altLang="zh-TW" sz="2400" dirty="0" smtClean="0"/>
              <a:t>();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}</a:t>
            </a:r>
          </a:p>
          <a:p>
            <a:r>
              <a:rPr lang="en-US" altLang="zh-TW" sz="2400" dirty="0" smtClean="0"/>
              <a:t> if(</a:t>
            </a:r>
            <a:r>
              <a:rPr lang="en-US" altLang="zh-TW" sz="2400" dirty="0" err="1" smtClean="0"/>
              <a:t>tidr</a:t>
            </a:r>
            <a:r>
              <a:rPr lang="en-US" altLang="zh-TW" sz="2400" dirty="0" smtClean="0"/>
              <a:t> + </a:t>
            </a:r>
            <a:r>
              <a:rPr lang="en-US" altLang="zh-TW" sz="2400" dirty="0" err="1" smtClean="0"/>
              <a:t>bidr</a:t>
            </a:r>
            <a:r>
              <a:rPr lang="en-US" altLang="zh-TW" sz="2400" dirty="0" smtClean="0"/>
              <a:t> &lt; n &amp;&amp; </a:t>
            </a:r>
            <a:r>
              <a:rPr lang="en-US" altLang="zh-TW" sz="2400" dirty="0" err="1" smtClean="0"/>
              <a:t>tidc</a:t>
            </a:r>
            <a:r>
              <a:rPr lang="en-US" altLang="zh-TW" sz="2400" dirty="0" smtClean="0"/>
              <a:t> + </a:t>
            </a:r>
            <a:r>
              <a:rPr lang="en-US" altLang="zh-TW" sz="2400" dirty="0" err="1" smtClean="0"/>
              <a:t>bidc</a:t>
            </a:r>
            <a:r>
              <a:rPr lang="en-US" altLang="zh-TW" sz="2400" dirty="0" smtClean="0"/>
              <a:t> &lt; n) {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    c[(</a:t>
            </a:r>
            <a:r>
              <a:rPr lang="en-US" altLang="zh-TW" sz="2400" dirty="0" err="1" smtClean="0"/>
              <a:t>tidr</a:t>
            </a:r>
            <a:r>
              <a:rPr lang="en-US" altLang="zh-TW" sz="2400" dirty="0" smtClean="0"/>
              <a:t> + </a:t>
            </a:r>
            <a:r>
              <a:rPr lang="en-US" altLang="zh-TW" sz="2400" dirty="0" err="1" smtClean="0"/>
              <a:t>bidr</a:t>
            </a:r>
            <a:r>
              <a:rPr lang="en-US" altLang="zh-TW" sz="2400" dirty="0" smtClean="0"/>
              <a:t>) * </a:t>
            </a:r>
            <a:r>
              <a:rPr lang="en-US" altLang="zh-TW" sz="2400" dirty="0" err="1" smtClean="0"/>
              <a:t>ldc</a:t>
            </a:r>
            <a:r>
              <a:rPr lang="en-US" altLang="zh-TW" sz="2400" dirty="0" smtClean="0"/>
              <a:t> + </a:t>
            </a:r>
            <a:r>
              <a:rPr lang="en-US" altLang="zh-TW" sz="2400" dirty="0" err="1" smtClean="0"/>
              <a:t>tidc</a:t>
            </a:r>
            <a:r>
              <a:rPr lang="en-US" altLang="zh-TW" sz="2400" dirty="0" smtClean="0"/>
              <a:t> + </a:t>
            </a:r>
            <a:r>
              <a:rPr lang="en-US" altLang="zh-TW" sz="2400" dirty="0" err="1" smtClean="0"/>
              <a:t>bidc</a:t>
            </a:r>
            <a:r>
              <a:rPr lang="en-US" altLang="zh-TW" sz="2400" dirty="0" smtClean="0"/>
              <a:t>] = results;</a:t>
            </a:r>
            <a:br>
              <a:rPr lang="en-US" altLang="zh-TW" sz="2400" dirty="0" smtClean="0"/>
            </a:br>
            <a:r>
              <a:rPr lang="en-US" altLang="zh-TW" sz="2400" dirty="0" smtClean="0"/>
              <a:t>        }</a:t>
            </a:r>
            <a:br>
              <a:rPr lang="en-US" altLang="zh-TW" sz="2400" dirty="0" smtClean="0"/>
            </a:br>
            <a:r>
              <a:rPr lang="en-US" altLang="zh-TW" sz="2400" dirty="0" smtClean="0"/>
              <a:t>    }</a:t>
            </a:r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0" y="-273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Kernel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7308304" y="9807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</a:rPr>
              <a:t>小矩陣乘法</a:t>
            </a:r>
            <a:endParaRPr lang="zh-TW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588224" y="4365104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把計算結果放到</a:t>
            </a: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</a:rPr>
              <a:t>C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矩陣</a:t>
            </a:r>
            <a:endParaRPr lang="zh-TW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/>
        </p:nvGraphicFramePr>
        <p:xfrm>
          <a:off x="683568" y="548679"/>
          <a:ext cx="2880000" cy="28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</a:tblGrid>
              <a:tr h="71996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72012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719960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71996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內容版面配置區 4"/>
          <p:cNvGraphicFramePr>
            <a:graphicFrameLocks/>
          </p:cNvGraphicFramePr>
          <p:nvPr/>
        </p:nvGraphicFramePr>
        <p:xfrm>
          <a:off x="4716016" y="548680"/>
          <a:ext cx="2880000" cy="28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899592" y="472514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 smtClean="0"/>
              <a:t>所有</a:t>
            </a:r>
            <a:r>
              <a:rPr lang="en-US" altLang="zh-TW" sz="2000" dirty="0" smtClean="0"/>
              <a:t>thread</a:t>
            </a:r>
            <a:r>
              <a:rPr lang="zh-TW" altLang="en-US" sz="2000" dirty="0" smtClean="0"/>
              <a:t>同步運作</a:t>
            </a:r>
            <a:endParaRPr lang="en-US" altLang="zh-TW" sz="2000" dirty="0" smtClean="0"/>
          </a:p>
          <a:p>
            <a:r>
              <a:rPr lang="zh-TW" altLang="en-US" sz="2000" dirty="0" smtClean="0"/>
              <a:t>每次迴圈以一個小矩陣單位前進</a:t>
            </a:r>
            <a:endParaRPr lang="zh-TW" altLang="en-US" sz="20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1763688" y="3573016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A</a:t>
            </a:r>
            <a:endParaRPr lang="zh-TW" altLang="en-US" sz="28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6012160" y="3645024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B</a:t>
            </a:r>
            <a:endParaRPr lang="zh-TW" altLang="en-US" sz="2800" dirty="0"/>
          </a:p>
        </p:txBody>
      </p:sp>
      <p:cxnSp>
        <p:nvCxnSpPr>
          <p:cNvPr id="11" name="直線單箭頭接點 10"/>
          <p:cNvCxnSpPr/>
          <p:nvPr/>
        </p:nvCxnSpPr>
        <p:spPr>
          <a:xfrm>
            <a:off x="1115616" y="23488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>
            <a:off x="6516216" y="98072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3923928" y="17728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X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268760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364088" y="5733256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去掉</a:t>
            </a:r>
            <a:r>
              <a:rPr lang="en-US" altLang="zh-TW" dirty="0" smtClean="0"/>
              <a:t>if </a:t>
            </a:r>
            <a:r>
              <a:rPr lang="zh-TW" altLang="en-US" dirty="0" smtClean="0"/>
              <a:t>判斷式</a:t>
            </a:r>
            <a:endParaRPr lang="en-US" altLang="zh-TW" dirty="0" smtClean="0"/>
          </a:p>
          <a:p>
            <a:r>
              <a:rPr lang="zh-TW" altLang="en-US" dirty="0" smtClean="0"/>
              <a:t>在配置記憶體時，就配置成 </a:t>
            </a:r>
            <a:r>
              <a:rPr lang="en-US" altLang="zh-TW" dirty="0" smtClean="0"/>
              <a:t>16 </a:t>
            </a:r>
            <a:r>
              <a:rPr lang="zh-TW" altLang="en-US" dirty="0" smtClean="0"/>
              <a:t>的倍數，並在複製矩陣到顯示記憶體之前，先將矩陣</a:t>
            </a:r>
            <a:r>
              <a:rPr lang="en-US" altLang="zh-TW" dirty="0" smtClean="0"/>
              <a:t>A</a:t>
            </a:r>
            <a:r>
              <a:rPr lang="zh-TW" altLang="en-US" dirty="0" smtClean="0"/>
              <a:t>和矩陣</a:t>
            </a:r>
            <a:r>
              <a:rPr lang="en-US" altLang="zh-TW" dirty="0" smtClean="0"/>
              <a:t>B</a:t>
            </a:r>
            <a:r>
              <a:rPr lang="zh-TW" altLang="en-US" dirty="0" smtClean="0"/>
              <a:t>中的每一格先設為 </a:t>
            </a:r>
            <a:r>
              <a:rPr lang="en-US" altLang="zh-TW" dirty="0" smtClean="0"/>
              <a:t>0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 = ((n + BLOCK_SIZE - 1) / BLOCK_SIZE) * BLOCK_SIZE;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 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</a:p>
          <a:p>
            <a:pPr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</a:p>
          <a:p>
            <a:pPr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(ac, 0,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    </a:t>
            </a:r>
            <a:r>
              <a:rPr lang="en-US" altLang="zh-TW" dirty="0" err="1" smtClean="0"/>
              <a:t>cudaMemset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0,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newn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64704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 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__shared__ float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[BLOCK_SIZE][BLOCK_SIZE];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threadIdx.y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blockIdx.y</a:t>
            </a:r>
            <a:r>
              <a:rPr lang="en-US" altLang="zh-TW" dirty="0" smtClean="0"/>
              <a:t> * BLOCK_SIZE;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float results = 0;</a:t>
            </a:r>
            <a:br>
              <a:rPr lang="en-US" altLang="zh-TW" dirty="0" smtClean="0"/>
            </a:br>
            <a:r>
              <a:rPr lang="en-US" altLang="zh-TW" dirty="0" smtClean="0"/>
              <a:t>        float comp = 0;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for(j = 0; j &lt; n; j += BLOCK_SIZE) {</a:t>
            </a:r>
            <a:br>
              <a:rPr lang="en-US" altLang="zh-TW" dirty="0" smtClean="0"/>
            </a:br>
            <a:r>
              <a:rPr lang="en-US" altLang="zh-TW" dirty="0" smtClean="0"/>
              <a:t>           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a[(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 = b[(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j)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   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BLOCK_SIZE;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          float t;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comp -= </a:t>
            </a:r>
            <a:r>
              <a:rPr lang="en-US" altLang="zh-TW" dirty="0" err="1" smtClean="0"/>
              <a:t>matA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 * </a:t>
            </a:r>
            <a:r>
              <a:rPr lang="en-US" altLang="zh-TW" dirty="0" err="1" smtClean="0"/>
              <a:t>matB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][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t = results - comp;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comp = (t - results) + comp;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results = t;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   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c[(</a:t>
            </a:r>
            <a:r>
              <a:rPr lang="en-US" altLang="zh-TW" dirty="0" err="1" smtClean="0"/>
              <a:t>tidr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bidr</a:t>
            </a:r>
            <a:r>
              <a:rPr lang="en-US" altLang="zh-TW" dirty="0" smtClean="0"/>
              <a:t>)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tidc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bidc</a:t>
            </a:r>
            <a:r>
              <a:rPr lang="en-US" altLang="zh-TW" dirty="0" smtClean="0"/>
              <a:t>] = results;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4" name="內容版面配置區 3" descr="second change par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5436096" y="5661248"/>
            <a:ext cx="3561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0.0780   (25.64 GFLOPS)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3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after </a:t>
            </a:r>
            <a:r>
              <a:rPr lang="en-US" altLang="zh-TW" dirty="0" err="1" smtClean="0"/>
              <a:t>Kahan</a:t>
            </a:r>
            <a:r>
              <a:rPr lang="en-US" altLang="zh-TW" dirty="0" smtClean="0"/>
              <a:t> formula</a:t>
            </a:r>
            <a:endParaRPr lang="zh-TW" altLang="en-US" dirty="0"/>
          </a:p>
        </p:txBody>
      </p:sp>
      <p:pic>
        <p:nvPicPr>
          <p:cNvPr id="4" name="內容版面配置區 3" descr="after Kahan formul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6372225" cy="4171950"/>
          </a:xfrm>
        </p:spPr>
      </p:pic>
      <p:sp>
        <p:nvSpPr>
          <p:cNvPr id="5" name="文字方塊 4"/>
          <p:cNvSpPr txBox="1"/>
          <p:nvPr/>
        </p:nvSpPr>
        <p:spPr>
          <a:xfrm>
            <a:off x="251520" y="60932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誤差值恢復正常，前次不明原因造成誤差</a:t>
            </a:r>
            <a:r>
              <a:rPr lang="en-US" altLang="zh-TW" dirty="0" smtClean="0"/>
              <a:t>=1…….?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5580112" y="5733256"/>
            <a:ext cx="3339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1.1560 (1.73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接續</a:t>
            </a:r>
            <a:r>
              <a:rPr lang="en-US" altLang="zh-TW" dirty="0" smtClean="0"/>
              <a:t>…Step1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利用 </a:t>
            </a:r>
            <a:r>
              <a:rPr lang="en-US" altLang="zh-TW" dirty="0" smtClean="0"/>
              <a:t>shared memory </a:t>
            </a:r>
            <a:r>
              <a:rPr lang="zh-TW" altLang="en-US" dirty="0" smtClean="0"/>
              <a:t>來儲存每個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的資料</a:t>
            </a:r>
            <a:endParaRPr lang="en-US" altLang="zh-TW" dirty="0" smtClean="0"/>
          </a:p>
          <a:p>
            <a:r>
              <a:rPr lang="zh-TW" altLang="en-US" dirty="0" smtClean="0"/>
              <a:t>因為只有同一個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可以共用 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，因此一個 </a:t>
            </a:r>
            <a:r>
              <a:rPr lang="en-US" altLang="zh-TW" dirty="0" smtClean="0"/>
              <a:t>row </a:t>
            </a:r>
            <a:r>
              <a:rPr lang="zh-TW" altLang="en-US" dirty="0" smtClean="0"/>
              <a:t>只能由同一個 </a:t>
            </a:r>
            <a:r>
              <a:rPr lang="en-US" altLang="zh-TW" dirty="0" smtClean="0"/>
              <a:t>block </a:t>
            </a:r>
            <a:r>
              <a:rPr lang="zh-TW" altLang="en-US" dirty="0" smtClean="0"/>
              <a:t>的 </a:t>
            </a:r>
            <a:r>
              <a:rPr lang="en-US" altLang="zh-TW" dirty="0" smtClean="0"/>
              <a:t>threads </a:t>
            </a:r>
            <a:r>
              <a:rPr lang="zh-TW" altLang="en-US" dirty="0" smtClean="0"/>
              <a:t>來進行計算。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呼叫</a:t>
            </a:r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zh-TW" dirty="0" smtClean="0"/>
              <a:t> matMultCUDA&lt;&lt;&lt;n, NUM_THREADS, </a:t>
            </a:r>
            <a:r>
              <a:rPr lang="pt-BR" altLang="zh-TW" dirty="0" smtClean="0">
                <a:solidFill>
                  <a:srgbClr val="FF0000"/>
                </a:solidFill>
              </a:rPr>
              <a:t>sizeof(float) * n </a:t>
            </a:r>
            <a:r>
              <a:rPr lang="pt-BR" altLang="zh-TW" dirty="0" smtClean="0"/>
              <a:t>&gt;&gt;&gt;</a:t>
            </a:r>
            <a:br>
              <a:rPr lang="pt-BR" altLang="zh-TW" dirty="0" smtClean="0"/>
            </a:br>
            <a:r>
              <a:rPr lang="pt-BR" altLang="zh-TW" dirty="0" smtClean="0"/>
              <a:t>            (ac, n, bc, n, cc, n, n);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6876256" y="2204864"/>
            <a:ext cx="2143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Shared memory</a:t>
            </a:r>
            <a:r>
              <a:rPr lang="zh-TW" altLang="en-US" dirty="0" smtClean="0"/>
              <a:t>大小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en-US" altLang="zh-TW" dirty="0" smtClean="0"/>
              <a:t>kernel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47500" lnSpcReduction="20000"/>
          </a:bodyPr>
          <a:lstStyle/>
          <a:p>
            <a:r>
              <a:rPr lang="en-US" altLang="zh-TW" dirty="0" smtClean="0"/>
              <a:t>__global__ static void </a:t>
            </a:r>
            <a:r>
              <a:rPr lang="en-US" altLang="zh-TW" dirty="0" err="1" smtClean="0"/>
              <a:t>matMultCUDA</a:t>
            </a:r>
            <a:r>
              <a:rPr lang="en-US" altLang="zh-TW" dirty="0" smtClean="0"/>
              <a:t>(const float* a,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const float* b,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 float* c, 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n)</a:t>
            </a:r>
            <a:br>
              <a:rPr lang="en-US" altLang="zh-TW" dirty="0" smtClean="0"/>
            </a:br>
            <a:r>
              <a:rPr lang="en-US" altLang="zh-TW" dirty="0" smtClean="0"/>
              <a:t>    {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smtClean="0">
                <a:solidFill>
                  <a:srgbClr val="FF0000"/>
                </a:solidFill>
              </a:rPr>
              <a:t>extern __shared__ float data[];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tid</a:t>
            </a:r>
            <a:r>
              <a:rPr lang="en-US" altLang="zh-TW" dirty="0" smtClean="0"/>
              <a:t> = </a:t>
            </a:r>
            <a:r>
              <a:rPr lang="en-US" altLang="zh-TW" dirty="0" err="1" smtClean="0"/>
              <a:t>threadIdx.x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const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row = </a:t>
            </a:r>
            <a:r>
              <a:rPr lang="en-US" altLang="zh-TW" dirty="0" err="1" smtClean="0"/>
              <a:t>blockIdx.x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, j;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&lt; n;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{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      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= a[row * </a:t>
            </a:r>
            <a:r>
              <a:rPr lang="en-US" altLang="zh-TW" dirty="0" err="1" smtClean="0">
                <a:solidFill>
                  <a:srgbClr val="FF0000"/>
                </a:solidFill>
              </a:rPr>
              <a:t>lda</a:t>
            </a:r>
            <a:r>
              <a:rPr lang="en-US" altLang="zh-TW" dirty="0" smtClean="0">
                <a:solidFill>
                  <a:srgbClr val="FF0000"/>
                </a:solidFill>
              </a:rPr>
              <a:t> + 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];</a:t>
            </a:r>
            <a:br>
              <a:rPr lang="en-US" altLang="zh-TW" dirty="0" smtClean="0">
                <a:solidFill>
                  <a:srgbClr val="FF0000"/>
                </a:solidFill>
              </a:rPr>
            </a:br>
            <a:r>
              <a:rPr lang="en-US" altLang="zh-TW" dirty="0" smtClean="0">
                <a:solidFill>
                  <a:srgbClr val="FF0000"/>
                </a:solidFill>
              </a:rPr>
              <a:t>        }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 __</a:t>
            </a:r>
            <a:r>
              <a:rPr lang="en-US" altLang="zh-TW" dirty="0" err="1" smtClean="0"/>
              <a:t>syncthreads</a:t>
            </a:r>
            <a:r>
              <a:rPr lang="en-US" altLang="zh-TW" dirty="0" smtClean="0"/>
              <a:t>();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       </a:t>
            </a:r>
            <a:r>
              <a:rPr lang="en-US" altLang="zh-TW" dirty="0" smtClean="0">
                <a:solidFill>
                  <a:srgbClr val="FF0000"/>
                </a:solidFill>
              </a:rPr>
              <a:t> for(j = </a:t>
            </a:r>
            <a:r>
              <a:rPr lang="en-US" altLang="zh-TW" dirty="0" err="1" smtClean="0">
                <a:solidFill>
                  <a:srgbClr val="FF0000"/>
                </a:solidFill>
              </a:rPr>
              <a:t>tid</a:t>
            </a:r>
            <a:r>
              <a:rPr lang="en-US" altLang="zh-TW" dirty="0" smtClean="0">
                <a:solidFill>
                  <a:srgbClr val="FF0000"/>
                </a:solidFill>
              </a:rPr>
              <a:t>; j &lt; n; j += </a:t>
            </a:r>
            <a:r>
              <a:rPr lang="en-US" altLang="zh-TW" dirty="0" err="1" smtClean="0">
                <a:solidFill>
                  <a:srgbClr val="FF0000"/>
                </a:solidFill>
              </a:rPr>
              <a:t>blockDim.x</a:t>
            </a:r>
            <a:r>
              <a:rPr lang="en-US" altLang="zh-TW" dirty="0" smtClean="0">
                <a:solidFill>
                  <a:srgbClr val="FF0000"/>
                </a:solidFill>
              </a:rPr>
              <a:t>) 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            float t = 0;</a:t>
            </a:r>
            <a:br>
              <a:rPr lang="en-US" altLang="zh-TW" dirty="0" smtClean="0"/>
            </a:br>
            <a:r>
              <a:rPr lang="en-US" altLang="zh-TW" dirty="0" smtClean="0"/>
              <a:t>            float y = 0;</a:t>
            </a:r>
            <a:br>
              <a:rPr lang="en-US" altLang="zh-TW" dirty="0" smtClean="0"/>
            </a:br>
            <a:r>
              <a:rPr lang="en-US" altLang="zh-TW" dirty="0" smtClean="0"/>
              <a:t>            for(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= 0;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&lt; n;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++) {</a:t>
            </a:r>
            <a:br>
              <a:rPr lang="en-US" altLang="zh-TW" dirty="0" smtClean="0"/>
            </a:br>
            <a:r>
              <a:rPr lang="en-US" altLang="zh-TW" dirty="0" smtClean="0"/>
              <a:t>                float r;</a:t>
            </a:r>
            <a:br>
              <a:rPr lang="en-US" altLang="zh-TW" dirty="0" smtClean="0"/>
            </a:br>
            <a:r>
              <a:rPr lang="en-US" altLang="zh-TW" dirty="0" smtClean="0"/>
              <a:t>                y -= </a:t>
            </a:r>
            <a:r>
              <a:rPr lang="en-US" altLang="zh-TW" dirty="0" smtClean="0">
                <a:solidFill>
                  <a:srgbClr val="FF0000"/>
                </a:solidFill>
              </a:rPr>
              <a:t>data[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>
                <a:solidFill>
                  <a:srgbClr val="FF0000"/>
                </a:solidFill>
              </a:rPr>
              <a:t>] </a:t>
            </a:r>
            <a:r>
              <a:rPr lang="en-US" altLang="zh-TW" dirty="0" smtClean="0"/>
              <a:t>* b[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 + j];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r = t - y;</a:t>
            </a:r>
            <a:br>
              <a:rPr lang="en-US" altLang="zh-TW" dirty="0" smtClean="0"/>
            </a:br>
            <a:r>
              <a:rPr lang="en-US" altLang="zh-TW" dirty="0" smtClean="0"/>
              <a:t>                y = (r - t) + y;</a:t>
            </a:r>
            <a:br>
              <a:rPr lang="en-US" altLang="zh-TW" dirty="0" smtClean="0"/>
            </a:br>
            <a:r>
              <a:rPr lang="en-US" altLang="zh-TW" dirty="0" smtClean="0"/>
              <a:t>                t = r;</a:t>
            </a:r>
            <a:br>
              <a:rPr lang="en-US" altLang="zh-TW" dirty="0" smtClean="0"/>
            </a:br>
            <a:r>
              <a:rPr lang="en-US" altLang="zh-TW" dirty="0" smtClean="0"/>
              <a:t>            }</a:t>
            </a:r>
            <a:br>
              <a:rPr lang="en-US" altLang="zh-TW" dirty="0" smtClean="0"/>
            </a:br>
            <a:r>
              <a:rPr lang="en-US" altLang="zh-TW" dirty="0" smtClean="0"/>
              <a:t>            c[row * </a:t>
            </a:r>
            <a:r>
              <a:rPr lang="en-US" altLang="zh-TW" dirty="0" err="1" smtClean="0"/>
              <a:t>ldc</a:t>
            </a:r>
            <a:r>
              <a:rPr lang="en-US" altLang="zh-TW" dirty="0" smtClean="0"/>
              <a:t> + j] = t;</a:t>
            </a:r>
            <a:br>
              <a:rPr lang="en-US" altLang="zh-TW" dirty="0" smtClean="0"/>
            </a:br>
            <a:r>
              <a:rPr lang="en-US" altLang="zh-TW" dirty="0" smtClean="0"/>
              <a:t>        }</a:t>
            </a:r>
            <a:br>
              <a:rPr lang="en-US" altLang="zh-TW" dirty="0" smtClean="0"/>
            </a:br>
            <a:r>
              <a:rPr lang="en-US" altLang="zh-TW" dirty="0" smtClean="0"/>
              <a:t>    }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860032" y="1628800"/>
            <a:ext cx="406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在</a:t>
            </a:r>
            <a:r>
              <a:rPr lang="en-US" altLang="zh-TW" dirty="0" smtClean="0"/>
              <a:t>shared memory</a:t>
            </a:r>
            <a:r>
              <a:rPr lang="zh-TW" altLang="en-US" dirty="0" smtClean="0"/>
              <a:t>中宣告一個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76056" y="270892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把之前的</a:t>
            </a:r>
            <a:r>
              <a:rPr lang="en-US" altLang="zh-TW" dirty="0" smtClean="0"/>
              <a:t>A</a:t>
            </a:r>
            <a:r>
              <a:rPr lang="zh-TW" altLang="en-US" dirty="0" smtClean="0"/>
              <a:t>矩陣替換成</a:t>
            </a:r>
            <a:r>
              <a:rPr lang="en-US" altLang="zh-TW" dirty="0" smtClean="0"/>
              <a:t>data[]</a:t>
            </a:r>
            <a:r>
              <a:rPr lang="zh-TW" altLang="en-US" dirty="0" smtClean="0"/>
              <a:t>陣列，使得讀取次數減少，速度加快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結果</a:t>
            </a:r>
            <a:endParaRPr lang="zh-TW" altLang="en-US" dirty="0"/>
          </a:p>
        </p:txBody>
      </p:sp>
      <p:pic>
        <p:nvPicPr>
          <p:cNvPr id="5" name="內容版面配置區 4" descr="first change p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372225" cy="4032324"/>
          </a:xfrm>
        </p:spPr>
      </p:pic>
      <p:sp>
        <p:nvSpPr>
          <p:cNvPr id="4" name="文字方塊 3"/>
          <p:cNvSpPr txBox="1"/>
          <p:nvPr/>
        </p:nvSpPr>
        <p:spPr>
          <a:xfrm>
            <a:off x="467544" y="5733256"/>
            <a:ext cx="5200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主要差別在於：一個</a:t>
            </a:r>
            <a:r>
              <a:rPr lang="en-US" altLang="zh-TW" dirty="0" smtClean="0"/>
              <a:t>row</a:t>
            </a:r>
            <a:r>
              <a:rPr lang="zh-TW" altLang="en-US" dirty="0" smtClean="0"/>
              <a:t>只由一個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進行運算。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rgbClr val="0070C0"/>
                </a:solidFill>
              </a:rPr>
              <a:t>效率不如預期達到兩倍，只增加約</a:t>
            </a:r>
            <a:r>
              <a:rPr lang="en-US" altLang="zh-TW" dirty="0" smtClean="0">
                <a:solidFill>
                  <a:srgbClr val="0070C0"/>
                </a:solidFill>
              </a:rPr>
              <a:t>1.5</a:t>
            </a:r>
            <a:r>
              <a:rPr lang="zh-TW" altLang="en-US" dirty="0" smtClean="0">
                <a:solidFill>
                  <a:srgbClr val="0070C0"/>
                </a:solidFill>
              </a:rPr>
              <a:t>倍。</a:t>
            </a:r>
            <a:endParaRPr lang="en-US" altLang="zh-TW" dirty="0" smtClean="0">
              <a:solidFill>
                <a:srgbClr val="0070C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699083" y="5661248"/>
            <a:ext cx="3444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Max error: 1.19209e-007  </a:t>
            </a:r>
          </a:p>
          <a:p>
            <a:r>
              <a:rPr lang="en-US" altLang="zh-TW" dirty="0" smtClean="0"/>
              <a:t>Average error: 4.22751e-008</a:t>
            </a:r>
            <a:br>
              <a:rPr lang="en-US" altLang="zh-TW" dirty="0" smtClean="0"/>
            </a:br>
            <a:r>
              <a:rPr lang="en-US" altLang="zh-TW" dirty="0" smtClean="0"/>
              <a:t>Time used: 0.4220   (4.74 GFLOPS)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Step2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TW" altLang="en-US" sz="2000" dirty="0" smtClean="0"/>
              <a:t>計算的結果並沒有改變，速度則提高了超過一倍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zh-TW" altLang="en-US" sz="2000" dirty="0" smtClean="0"/>
              <a:t>效率仍然連理論最大值的十分之一都不到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zh-TW" altLang="en-US" sz="2000" dirty="0" smtClean="0"/>
              <a:t>對 </a:t>
            </a:r>
            <a:r>
              <a:rPr lang="en-US" altLang="zh-TW" sz="2000" dirty="0" smtClean="0"/>
              <a:t>B </a:t>
            </a:r>
            <a:r>
              <a:rPr lang="zh-TW" altLang="en-US" sz="2000" dirty="0" smtClean="0"/>
              <a:t>矩陣的讀取，雖然看起來不連續，但實際上它是連續的。不同的 </a:t>
            </a:r>
            <a:r>
              <a:rPr lang="en-US" altLang="zh-TW" sz="2000" dirty="0" smtClean="0"/>
              <a:t>thread </a:t>
            </a:r>
            <a:r>
              <a:rPr lang="zh-TW" altLang="en-US" sz="2000" dirty="0" smtClean="0"/>
              <a:t>會讀取不同的 </a:t>
            </a:r>
            <a:r>
              <a:rPr lang="en-US" altLang="zh-TW" sz="2000" dirty="0" smtClean="0"/>
              <a:t>column</a:t>
            </a:r>
            <a:r>
              <a:rPr lang="zh-TW" altLang="en-US" sz="2000" dirty="0" smtClean="0"/>
              <a:t>，因此同時間每個 </a:t>
            </a:r>
            <a:r>
              <a:rPr lang="en-US" altLang="zh-TW" sz="2000" dirty="0" smtClean="0"/>
              <a:t>thread </a:t>
            </a:r>
            <a:r>
              <a:rPr lang="zh-TW" altLang="en-US" sz="2000" dirty="0" smtClean="0"/>
              <a:t>讀取的各個 </a:t>
            </a:r>
            <a:r>
              <a:rPr lang="en-US" altLang="zh-TW" sz="2000" dirty="0" smtClean="0"/>
              <a:t>column </a:t>
            </a:r>
            <a:r>
              <a:rPr lang="zh-TW" altLang="en-US" sz="2000" dirty="0" smtClean="0"/>
              <a:t>加起來，就是一個連續的記憶體區塊</a:t>
            </a:r>
            <a:endParaRPr lang="en-US" altLang="zh-TW" sz="2000" dirty="0" smtClean="0"/>
          </a:p>
          <a:p>
            <a:pPr>
              <a:lnSpc>
                <a:spcPct val="120000"/>
              </a:lnSpc>
            </a:pPr>
            <a:r>
              <a:rPr lang="en-US" altLang="zh-TW" sz="2000" dirty="0" smtClean="0">
                <a:solidFill>
                  <a:srgbClr val="0070C0"/>
                </a:solidFill>
              </a:rPr>
              <a:t>GPU </a:t>
            </a:r>
            <a:r>
              <a:rPr lang="zh-TW" altLang="en-US" sz="2000" dirty="0" smtClean="0">
                <a:solidFill>
                  <a:srgbClr val="0070C0"/>
                </a:solidFill>
              </a:rPr>
              <a:t>上的記憶體控制器，從某個固定的倍數位址開始讀取，才會有最高的效率</a:t>
            </a:r>
            <a:endParaRPr lang="en-US" altLang="zh-TW" sz="2000" dirty="0" smtClean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TW" altLang="en-US" sz="2000" dirty="0" smtClean="0">
                <a:solidFill>
                  <a:srgbClr val="0070C0"/>
                </a:solidFill>
              </a:rPr>
              <a:t>例如此矩陣應以</a:t>
            </a:r>
            <a:r>
              <a:rPr lang="en-US" altLang="zh-TW" sz="2000" dirty="0" smtClean="0">
                <a:solidFill>
                  <a:srgbClr val="0070C0"/>
                </a:solidFill>
              </a:rPr>
              <a:t>16 bytes </a:t>
            </a:r>
            <a:r>
              <a:rPr lang="zh-TW" altLang="en-US" sz="2000" dirty="0" smtClean="0">
                <a:solidFill>
                  <a:srgbClr val="0070C0"/>
                </a:solidFill>
              </a:rPr>
              <a:t>的倍數為最佳效率，但矩陣大小並不是 </a:t>
            </a:r>
            <a:r>
              <a:rPr lang="en-US" altLang="zh-TW" sz="2000" dirty="0" smtClean="0">
                <a:solidFill>
                  <a:srgbClr val="0070C0"/>
                </a:solidFill>
              </a:rPr>
              <a:t>16 </a:t>
            </a:r>
            <a:r>
              <a:rPr lang="zh-TW" altLang="en-US" sz="2000" dirty="0" smtClean="0">
                <a:solidFill>
                  <a:srgbClr val="0070C0"/>
                </a:solidFill>
              </a:rPr>
              <a:t>的倍數（</a:t>
            </a:r>
            <a:r>
              <a:rPr lang="en-US" altLang="zh-TW" sz="2000" dirty="0" smtClean="0">
                <a:solidFill>
                  <a:srgbClr val="0070C0"/>
                </a:solidFill>
              </a:rPr>
              <a:t>1000x1000 </a:t>
            </a:r>
            <a:r>
              <a:rPr lang="zh-TW" altLang="en-US" sz="2000" dirty="0" smtClean="0">
                <a:solidFill>
                  <a:srgbClr val="0070C0"/>
                </a:solidFill>
              </a:rPr>
              <a:t>的矩陣），所以效率不佳</a:t>
            </a:r>
            <a:endParaRPr lang="en-US" altLang="zh-TW" sz="2000" dirty="0" smtClean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改成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1024*1024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相比速率是否有變快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?  (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檢查是否是因為組合語言與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zh-TW" altLang="en-US" sz="2000" dirty="0">
                <a:solidFill>
                  <a:schemeClr val="accent6">
                    <a:lumMod val="50000"/>
                  </a:schemeClr>
                </a:solidFill>
              </a:rPr>
              <a:t>的指數有關</a:t>
            </a:r>
            <a:r>
              <a:rPr lang="en-US" altLang="zh-TW" sz="2000" dirty="0" smtClean="0">
                <a:solidFill>
                  <a:schemeClr val="accent6">
                    <a:lumMod val="50000"/>
                  </a:schemeClr>
                </a:solidFill>
              </a:rPr>
              <a:t>?) Answer</a:t>
            </a:r>
            <a:r>
              <a:rPr lang="zh-TW" altLang="en-US" sz="2000" dirty="0" smtClean="0">
                <a:solidFill>
                  <a:schemeClr val="accent6">
                    <a:lumMod val="50000"/>
                  </a:schemeClr>
                </a:solidFill>
              </a:rPr>
              <a:t>：沒有</a:t>
            </a:r>
            <a:endParaRPr lang="zh-TW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cudaMallocPitch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TW" altLang="en-US" dirty="0" smtClean="0"/>
              <a:t>此函式可自動以最佳的倍數來配置記憶體，並把配置的寬度傳回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修改：</a:t>
            </a:r>
            <a:endParaRPr lang="en-US" altLang="zh-TW" dirty="0" smtClean="0"/>
          </a:p>
          <a:p>
            <a:pPr>
              <a:lnSpc>
                <a:spcPct val="120000"/>
              </a:lnSpc>
            </a:pPr>
            <a:r>
              <a:rPr lang="zh-TW" altLang="en-US" dirty="0" smtClean="0"/>
              <a:t>　</a:t>
            </a:r>
            <a:r>
              <a:rPr lang="en-US" altLang="zh-TW" dirty="0" err="1" smtClean="0"/>
              <a:t>size_t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&amp;ac, &amp;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&amp;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  <a:br>
              <a:rPr lang="en-US" altLang="zh-TW" dirty="0" smtClean="0"/>
            </a:br>
            <a:r>
              <a:rPr lang="en-US" altLang="zh-TW" dirty="0" smtClean="0"/>
              <a:t>    </a:t>
            </a:r>
            <a:r>
              <a:rPr lang="en-US" altLang="zh-TW" dirty="0" err="1" smtClean="0"/>
              <a:t>cudaMallocPitch</a:t>
            </a:r>
            <a:r>
              <a:rPr lang="en-US" altLang="zh-TW" dirty="0" smtClean="0"/>
              <a:t>((void**) &amp;cc, &amp;</a:t>
            </a:r>
            <a:r>
              <a:rPr lang="en-US" altLang="zh-TW" dirty="0" err="1" smtClean="0"/>
              <a:t>pitch_c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n);</a:t>
            </a:r>
          </a:p>
          <a:p>
            <a:pPr>
              <a:lnSpc>
                <a:spcPct val="120000"/>
              </a:lnSpc>
            </a:pPr>
            <a:r>
              <a:rPr lang="en-US" altLang="zh-TW" dirty="0" smtClean="0"/>
              <a:t>cudaMemcpy2D(ac, </a:t>
            </a:r>
            <a:r>
              <a:rPr lang="en-US" altLang="zh-TW" dirty="0" err="1" smtClean="0"/>
              <a:t>pitch_a</a:t>
            </a:r>
            <a:r>
              <a:rPr lang="en-US" altLang="zh-TW" dirty="0" smtClean="0"/>
              <a:t>, a,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lda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cudaMemcpy2D(</a:t>
            </a:r>
            <a:r>
              <a:rPr lang="en-US" altLang="zh-TW" dirty="0" err="1" smtClean="0"/>
              <a:t>bc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pitch_b</a:t>
            </a:r>
            <a:r>
              <a:rPr lang="en-US" altLang="zh-TW" dirty="0" smtClean="0"/>
              <a:t>, b,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</a:t>
            </a:r>
            <a:r>
              <a:rPr lang="en-US" altLang="zh-TW" dirty="0" err="1" smtClean="0"/>
              <a:t>ldb</a:t>
            </a:r>
            <a:r>
              <a:rPr lang="en-US" altLang="zh-TW" dirty="0" smtClean="0"/>
              <a:t>,</a:t>
            </a:r>
            <a:br>
              <a:rPr lang="en-US" altLang="zh-TW" dirty="0" smtClean="0"/>
            </a:br>
            <a:r>
              <a:rPr lang="en-US" altLang="zh-TW" dirty="0" smtClean="0"/>
              <a:t>        </a:t>
            </a:r>
            <a:r>
              <a:rPr lang="en-US" altLang="zh-TW" dirty="0" err="1" smtClean="0"/>
              <a:t>sizeof</a:t>
            </a:r>
            <a:r>
              <a:rPr lang="en-US" altLang="zh-TW" dirty="0" smtClean="0"/>
              <a:t>(float) * n, n, </a:t>
            </a:r>
            <a:r>
              <a:rPr lang="en-US" altLang="zh-TW" dirty="0" err="1" smtClean="0"/>
              <a:t>cudaMemcpyHostToDevice</a:t>
            </a:r>
            <a:r>
              <a:rPr lang="en-US" altLang="zh-TW" dirty="0" smtClean="0"/>
              <a:t>);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2915816" y="5380672"/>
            <a:ext cx="6228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ac  - </a:t>
            </a:r>
            <a:r>
              <a:rPr lang="en-US" altLang="zh-TW" dirty="0"/>
              <a:t>Pointer to allocated pitched device memory  </a:t>
            </a:r>
          </a:p>
          <a:p>
            <a:r>
              <a:rPr lang="en-US" altLang="zh-TW" dirty="0" err="1" smtClean="0"/>
              <a:t>pitch_a</a:t>
            </a:r>
            <a:r>
              <a:rPr lang="en-US" altLang="zh-TW" dirty="0" smtClean="0"/>
              <a:t>  </a:t>
            </a:r>
            <a:r>
              <a:rPr lang="en-US" altLang="zh-TW" dirty="0"/>
              <a:t>- Pitch for allocation  </a:t>
            </a:r>
          </a:p>
          <a:p>
            <a:r>
              <a:rPr lang="en-US" altLang="zh-TW" dirty="0" err="1" smtClean="0"/>
              <a:t>Sizeof</a:t>
            </a:r>
            <a:r>
              <a:rPr lang="en-US" altLang="zh-TW" dirty="0" smtClean="0"/>
              <a:t>(float)*n  </a:t>
            </a:r>
            <a:r>
              <a:rPr lang="en-US" altLang="zh-TW" dirty="0"/>
              <a:t>- Requested pitched allocation width (in bytes)  </a:t>
            </a:r>
          </a:p>
          <a:p>
            <a:r>
              <a:rPr lang="en-US" altLang="zh-TW" dirty="0" smtClean="0"/>
              <a:t>n </a:t>
            </a:r>
            <a:r>
              <a:rPr lang="en-US" altLang="zh-TW" dirty="0"/>
              <a:t>- Requested pitched allocation height </a:t>
            </a:r>
          </a:p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flipH="1" flipV="1">
            <a:off x="7596336" y="4005064"/>
            <a:ext cx="504056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3084</TotalTime>
  <Words>833</Words>
  <Application>Microsoft Office PowerPoint</Application>
  <PresentationFormat>如螢幕大小 (4:3)</PresentationFormat>
  <Paragraphs>169</Paragraphs>
  <Slides>29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29</vt:i4>
      </vt:variant>
    </vt:vector>
  </HeadingPairs>
  <TitlesOfParts>
    <vt:vector size="31" baseType="lpstr">
      <vt:lpstr>Office 佈景主題</vt:lpstr>
      <vt:lpstr>2_Office 佈景主題</vt:lpstr>
      <vt:lpstr>進度報告</vt:lpstr>
      <vt:lpstr>大綱</vt:lpstr>
      <vt:lpstr>after Kahan formula</vt:lpstr>
      <vt:lpstr>接續…Step1</vt:lpstr>
      <vt:lpstr>呼叫kernel</vt:lpstr>
      <vt:lpstr>kernel</vt:lpstr>
      <vt:lpstr>結果</vt:lpstr>
      <vt:lpstr>Step2</vt:lpstr>
      <vt:lpstr>cudaMallocPitch</vt:lpstr>
      <vt:lpstr>呼叫 kernel 的部份</vt:lpstr>
      <vt:lpstr>Size_t </vt:lpstr>
      <vt:lpstr>連續記憶體的概念</vt:lpstr>
      <vt:lpstr>結果比較</vt:lpstr>
      <vt:lpstr>結果</vt:lpstr>
      <vt:lpstr>Step3</vt:lpstr>
      <vt:lpstr>blocking</vt:lpstr>
      <vt:lpstr>呼叫 kernel </vt:lpstr>
      <vt:lpstr>Kernel</vt:lpstr>
      <vt:lpstr>PowerPoint 簡報</vt:lpstr>
      <vt:lpstr>Kernel</vt:lpstr>
      <vt:lpstr>Kernel</vt:lpstr>
      <vt:lpstr>PowerPoint 簡報</vt:lpstr>
      <vt:lpstr>PowerPoint 簡報</vt:lpstr>
      <vt:lpstr>結果</vt:lpstr>
      <vt:lpstr>Step4</vt:lpstr>
      <vt:lpstr>PowerPoint 簡報</vt:lpstr>
      <vt:lpstr>kernel</vt:lpstr>
      <vt:lpstr>結果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dc:creator>Kandy</dc:creator>
  <cp:lastModifiedBy>skychen</cp:lastModifiedBy>
  <cp:revision>124</cp:revision>
  <dcterms:modified xsi:type="dcterms:W3CDTF">2012-11-16T03:13:09Z</dcterms:modified>
</cp:coreProperties>
</file>